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Ex1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notesMasterIdLst>
    <p:notesMasterId r:id="rId20"/>
  </p:notesMasterIdLst>
  <p:sldIdLst>
    <p:sldId id="2147482619" r:id="rId2"/>
    <p:sldId id="2147483585" r:id="rId3"/>
    <p:sldId id="2147483586" r:id="rId4"/>
    <p:sldId id="363" r:id="rId5"/>
    <p:sldId id="2147483595" r:id="rId6"/>
    <p:sldId id="2147483599" r:id="rId7"/>
    <p:sldId id="2147483552" r:id="rId8"/>
    <p:sldId id="256" r:id="rId9"/>
    <p:sldId id="2147483598" r:id="rId10"/>
    <p:sldId id="2147483594" r:id="rId11"/>
    <p:sldId id="2147483576" r:id="rId12"/>
    <p:sldId id="2147482629" r:id="rId13"/>
    <p:sldId id="2147483600" r:id="rId14"/>
    <p:sldId id="2147482635" r:id="rId15"/>
    <p:sldId id="2147483584" r:id="rId16"/>
    <p:sldId id="2147483557" r:id="rId17"/>
    <p:sldId id="2147483601" r:id="rId18"/>
    <p:sldId id="214748262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B80"/>
    <a:srgbClr val="A5644E"/>
    <a:srgbClr val="F5C992"/>
    <a:srgbClr val="22B0C8"/>
    <a:srgbClr val="EFAC58"/>
    <a:srgbClr val="559DDB"/>
    <a:srgbClr val="6144D9"/>
    <a:srgbClr val="F9D060"/>
    <a:srgbClr val="545357"/>
    <a:srgbClr val="A0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50"/>
  </p:normalViewPr>
  <p:slideViewPr>
    <p:cSldViewPr snapToGrid="0">
      <p:cViewPr varScale="1">
        <p:scale>
          <a:sx n="72" d="100"/>
          <a:sy n="72" d="100"/>
        </p:scale>
        <p:origin x="74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EgnyteDrive\prospera\Private\usha.adelina\Incidental\Incoming%20Govt%20Brief\3.%20Mar23%20Calculation\230303%20Calculation%20-%20Maluku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Activities\Work\Prospera\B-Ready\B-READY-2024-PILLAR-TOPIC-SCORES-2024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gcube\gcub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rman%20Hidayat\Downloads\WEO_Data%20(5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oleObject" Target="https://dtglobalprospera-my.sharepoint.com/personal/rendra_delano_prospera_or_id/Documents/BT%202.1%20Macro/Outcome%202/Activity%201%20Macro%20Surveillance%20Tools/Growth%20Strategy/MT%20Growth%20Strateg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Indonesian GNI Per Capita Projection</a:t>
            </a:r>
            <a:br>
              <a:rPr lang="it-IT" b="1" dirty="0"/>
            </a:br>
            <a:r>
              <a:rPr lang="en-US" baseline="0" dirty="0"/>
              <a:t>(Atlas method, current USD)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071584192692331E-2"/>
          <c:y val="5.9403159342336996E-2"/>
          <c:w val="0.92819458317161574"/>
          <c:h val="0.797091011465248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Sheet1!$B$2:$B$78</c:f>
              <c:numCache>
                <c:formatCode>General</c:formatCode>
                <c:ptCount val="77"/>
                <c:pt idx="0">
                  <c:v>70</c:v>
                </c:pt>
                <c:pt idx="1">
                  <c:v>80</c:v>
                </c:pt>
                <c:pt idx="2">
                  <c:v>80</c:v>
                </c:pt>
                <c:pt idx="3">
                  <c:v>90</c:v>
                </c:pt>
                <c:pt idx="4">
                  <c:v>110</c:v>
                </c:pt>
                <c:pt idx="5">
                  <c:v>160</c:v>
                </c:pt>
                <c:pt idx="6">
                  <c:v>220</c:v>
                </c:pt>
                <c:pt idx="7">
                  <c:v>270</c:v>
                </c:pt>
                <c:pt idx="8">
                  <c:v>300</c:v>
                </c:pt>
                <c:pt idx="9">
                  <c:v>350</c:v>
                </c:pt>
                <c:pt idx="10">
                  <c:v>390</c:v>
                </c:pt>
                <c:pt idx="11">
                  <c:v>470</c:v>
                </c:pt>
                <c:pt idx="12">
                  <c:v>530</c:v>
                </c:pt>
                <c:pt idx="13">
                  <c:v>560</c:v>
                </c:pt>
                <c:pt idx="14">
                  <c:v>530</c:v>
                </c:pt>
                <c:pt idx="15">
                  <c:v>520</c:v>
                </c:pt>
                <c:pt idx="16">
                  <c:v>500</c:v>
                </c:pt>
                <c:pt idx="17">
                  <c:v>510</c:v>
                </c:pt>
                <c:pt idx="18">
                  <c:v>510</c:v>
                </c:pt>
                <c:pt idx="19">
                  <c:v>510</c:v>
                </c:pt>
                <c:pt idx="20">
                  <c:v>520</c:v>
                </c:pt>
                <c:pt idx="21">
                  <c:v>560</c:v>
                </c:pt>
                <c:pt idx="22">
                  <c:v>600</c:v>
                </c:pt>
                <c:pt idx="23">
                  <c:v>660</c:v>
                </c:pt>
                <c:pt idx="24">
                  <c:v>740</c:v>
                </c:pt>
                <c:pt idx="25">
                  <c:v>850</c:v>
                </c:pt>
                <c:pt idx="26">
                  <c:v>980</c:v>
                </c:pt>
                <c:pt idx="27">
                  <c:v>1080</c:v>
                </c:pt>
                <c:pt idx="28">
                  <c:v>1090</c:v>
                </c:pt>
                <c:pt idx="29">
                  <c:v>650</c:v>
                </c:pt>
                <c:pt idx="30">
                  <c:v>570</c:v>
                </c:pt>
                <c:pt idx="31">
                  <c:v>570</c:v>
                </c:pt>
                <c:pt idx="32">
                  <c:v>710</c:v>
                </c:pt>
                <c:pt idx="33">
                  <c:v>780</c:v>
                </c:pt>
                <c:pt idx="34">
                  <c:v>890</c:v>
                </c:pt>
                <c:pt idx="35">
                  <c:v>1070</c:v>
                </c:pt>
                <c:pt idx="36">
                  <c:v>1210</c:v>
                </c:pt>
                <c:pt idx="37">
                  <c:v>1360</c:v>
                </c:pt>
                <c:pt idx="38">
                  <c:v>1580</c:v>
                </c:pt>
                <c:pt idx="39">
                  <c:v>1920</c:v>
                </c:pt>
                <c:pt idx="40">
                  <c:v>2130</c:v>
                </c:pt>
                <c:pt idx="41">
                  <c:v>2510</c:v>
                </c:pt>
                <c:pt idx="42">
                  <c:v>2990</c:v>
                </c:pt>
                <c:pt idx="43">
                  <c:v>3550</c:v>
                </c:pt>
                <c:pt idx="44">
                  <c:v>3710</c:v>
                </c:pt>
                <c:pt idx="45">
                  <c:v>3600</c:v>
                </c:pt>
                <c:pt idx="46">
                  <c:v>3420</c:v>
                </c:pt>
                <c:pt idx="47">
                  <c:v>3400</c:v>
                </c:pt>
                <c:pt idx="48">
                  <c:v>3530</c:v>
                </c:pt>
                <c:pt idx="49">
                  <c:v>3850</c:v>
                </c:pt>
                <c:pt idx="50">
                  <c:v>4070</c:v>
                </c:pt>
                <c:pt idx="51">
                  <c:v>3900</c:v>
                </c:pt>
                <c:pt idx="52">
                  <c:v>4170</c:v>
                </c:pt>
                <c:pt idx="53">
                  <c:v>4580</c:v>
                </c:pt>
                <c:pt idx="54">
                  <c:v>4870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C-4EF8-B378-02DA6A983A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spPr>
                <a:solidFill>
                  <a:srgbClr val="A5644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50-41BA-B7B9-10A546193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Sheet1!$C$2:$C$78</c:f>
              <c:numCache>
                <c:formatCode>General</c:formatCode>
                <c:ptCount val="77"/>
                <c:pt idx="54">
                  <c:v>4870</c:v>
                </c:pt>
                <c:pt idx="55" formatCode="_(* #,##0_);_(* \(#,##0\);_(* &quot;-&quot;??_);_(@_)">
                  <c:v>5210.9000000000005</c:v>
                </c:pt>
                <c:pt idx="56" formatCode="_(* #,##0_);_(* \(#,##0\);_(* &quot;-&quot;??_);_(@_)">
                  <c:v>5575.6630000000005</c:v>
                </c:pt>
                <c:pt idx="57" formatCode="_(* #,##0_);_(* \(#,##0\);_(* &quot;-&quot;??_);_(@_)">
                  <c:v>5965.9594100000013</c:v>
                </c:pt>
                <c:pt idx="58" formatCode="_(* #,##0_);_(* \(#,##0\);_(* &quot;-&quot;??_);_(@_)">
                  <c:v>6383.5765687000021</c:v>
                </c:pt>
                <c:pt idx="59" formatCode="_(* #,##0_);_(* \(#,##0\);_(* &quot;-&quot;??_);_(@_)">
                  <c:v>6830.4269285090022</c:v>
                </c:pt>
                <c:pt idx="60" formatCode="_(* #,##0_);_(* \(#,##0\);_(* &quot;-&quot;??_);_(@_)">
                  <c:v>7308.5568135046324</c:v>
                </c:pt>
                <c:pt idx="61" formatCode="_(* #,##0_);_(* \(#,##0\);_(* &quot;-&quot;??_);_(@_)">
                  <c:v>7820.1557904499568</c:v>
                </c:pt>
                <c:pt idx="62" formatCode="_(* #,##0_);_(* \(#,##0\);_(* &quot;-&quot;??_);_(@_)">
                  <c:v>8367.5666957814537</c:v>
                </c:pt>
                <c:pt idx="63" formatCode="_(* #,##0_);_(* \(#,##0\);_(* &quot;-&quot;??_);_(@_)">
                  <c:v>8953.2963644861557</c:v>
                </c:pt>
                <c:pt idx="64" formatCode="_(* #,##0_);_(* \(#,##0\);_(* &quot;-&quot;??_);_(@_)">
                  <c:v>9580.0271100001864</c:v>
                </c:pt>
                <c:pt idx="65" formatCode="_(* #,##0_);_(* \(#,##0\);_(* &quot;-&quot;??_);_(@_)">
                  <c:v>10250.6290077002</c:v>
                </c:pt>
                <c:pt idx="66" formatCode="_(* #,##0_);_(* \(#,##0\);_(* &quot;-&quot;??_);_(@_)">
                  <c:v>10968.173038239214</c:v>
                </c:pt>
                <c:pt idx="67" formatCode="_(* #,##0_);_(* \(#,##0\);_(* &quot;-&quot;??_);_(@_)">
                  <c:v>11735.945150915961</c:v>
                </c:pt>
                <c:pt idx="68" formatCode="_(* #,##0_);_(* \(#,##0\);_(* &quot;-&quot;??_);_(@_)">
                  <c:v>12557.46131148008</c:v>
                </c:pt>
                <c:pt idx="69" formatCode="_(* #,##0_);_(* \(#,##0\);_(* &quot;-&quot;??_);_(@_)">
                  <c:v>13436.483603283687</c:v>
                </c:pt>
                <c:pt idx="70" formatCode="_(* #,##0_);_(* \(#,##0\);_(* &quot;-&quot;??_);_(@_)">
                  <c:v>14377.037455513546</c:v>
                </c:pt>
                <c:pt idx="71" formatCode="_(* #,##0_);_(* \(#,##0\);_(* &quot;-&quot;??_);_(@_)">
                  <c:v>15383.430077399495</c:v>
                </c:pt>
                <c:pt idx="72" formatCode="_(* #,##0_);_(* \(#,##0\);_(* &quot;-&quot;??_);_(@_)">
                  <c:v>16460.270182817461</c:v>
                </c:pt>
                <c:pt idx="73" formatCode="_(* #,##0_);_(* \(#,##0\);_(* &quot;-&quot;??_);_(@_)">
                  <c:v>17612.489095614685</c:v>
                </c:pt>
                <c:pt idx="74" formatCode="_(* #,##0_);_(* \(#,##0\);_(* &quot;-&quot;??_);_(@_)">
                  <c:v>18845.363332307712</c:v>
                </c:pt>
                <c:pt idx="75" formatCode="_(* #,##0_);_(* \(#,##0\);_(* &quot;-&quot;??_);_(@_)">
                  <c:v>20164.538765569254</c:v>
                </c:pt>
                <c:pt idx="76" formatCode="_(* #,##0_);_(* \(#,##0\);_(* &quot;-&quot;??_);_(@_)">
                  <c:v>21576.056479159102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C-4EF8-B378-02DA6A983A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spPr>
                <a:solidFill>
                  <a:srgbClr val="B58B8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50-41BA-B7B9-10A546193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Sheet1!$D$2:$D$78</c:f>
              <c:numCache>
                <c:formatCode>General</c:formatCode>
                <c:ptCount val="77"/>
                <c:pt idx="54">
                  <c:v>4870</c:v>
                </c:pt>
                <c:pt idx="55" formatCode="_(* #,##0_);_(* \(#,##0\);_(* &quot;-&quot;??_);_(@_)">
                  <c:v>5162.2</c:v>
                </c:pt>
                <c:pt idx="56" formatCode="_(* #,##0_);_(* \(#,##0\);_(* &quot;-&quot;??_);_(@_)">
                  <c:v>5471.9319999999998</c:v>
                </c:pt>
                <c:pt idx="57" formatCode="_(* #,##0_);_(* \(#,##0\);_(* &quot;-&quot;??_);_(@_)">
                  <c:v>5800.2479199999998</c:v>
                </c:pt>
                <c:pt idx="58" formatCode="_(* #,##0_);_(* \(#,##0\);_(* &quot;-&quot;??_);_(@_)">
                  <c:v>6148.2627952000003</c:v>
                </c:pt>
                <c:pt idx="59" formatCode="_(* #,##0_);_(* \(#,##0\);_(* &quot;-&quot;??_);_(@_)">
                  <c:v>6517.1585629120009</c:v>
                </c:pt>
                <c:pt idx="60" formatCode="_(* #,##0_);_(* \(#,##0\);_(* &quot;-&quot;??_);_(@_)">
                  <c:v>6908.1880766867216</c:v>
                </c:pt>
                <c:pt idx="61" formatCode="_(* #,##0_);_(* \(#,##0\);_(* &quot;-&quot;??_);_(@_)">
                  <c:v>7322.6793612879255</c:v>
                </c:pt>
                <c:pt idx="62" formatCode="_(* #,##0_);_(* \(#,##0\);_(* &quot;-&quot;??_);_(@_)">
                  <c:v>7762.0401229652016</c:v>
                </c:pt>
                <c:pt idx="63" formatCode="_(* #,##0_);_(* \(#,##0\);_(* &quot;-&quot;??_);_(@_)">
                  <c:v>8227.7625303431141</c:v>
                </c:pt>
                <c:pt idx="64" formatCode="_(* #,##0_);_(* \(#,##0\);_(* &quot;-&quot;??_);_(@_)">
                  <c:v>8721.4282821637007</c:v>
                </c:pt>
                <c:pt idx="65" formatCode="_(* #,##0_);_(* \(#,##0\);_(* &quot;-&quot;??_);_(@_)">
                  <c:v>9244.7139790935234</c:v>
                </c:pt>
                <c:pt idx="66" formatCode="_(* #,##0_);_(* \(#,##0\);_(* &quot;-&quot;??_);_(@_)">
                  <c:v>9799.3968178391351</c:v>
                </c:pt>
                <c:pt idx="67" formatCode="_(* #,##0_);_(* \(#,##0\);_(* &quot;-&quot;??_);_(@_)">
                  <c:v>10387.360626909483</c:v>
                </c:pt>
                <c:pt idx="68" formatCode="_(* #,##0_);_(* \(#,##0\);_(* &quot;-&quot;??_);_(@_)">
                  <c:v>11010.602264524054</c:v>
                </c:pt>
                <c:pt idx="69" formatCode="_(* #,##0_);_(* \(#,##0\);_(* &quot;-&quot;??_);_(@_)">
                  <c:v>11671.238400395498</c:v>
                </c:pt>
                <c:pt idx="70" formatCode="_(* #,##0_);_(* \(#,##0\);_(* &quot;-&quot;??_);_(@_)">
                  <c:v>12371.512704419229</c:v>
                </c:pt>
                <c:pt idx="71" formatCode="_(* #,##0_);_(* \(#,##0\);_(* &quot;-&quot;??_);_(@_)">
                  <c:v>13113.803466684383</c:v>
                </c:pt>
                <c:pt idx="72" formatCode="_(* #,##0_);_(* \(#,##0\);_(* &quot;-&quot;??_);_(@_)">
                  <c:v>13900.631674685446</c:v>
                </c:pt>
                <c:pt idx="73" formatCode="_(* #,##0_);_(* \(#,##0\);_(* &quot;-&quot;??_);_(@_)">
                  <c:v>14734.669575166574</c:v>
                </c:pt>
                <c:pt idx="74" formatCode="_(* #,##0_);_(* \(#,##0\);_(* &quot;-&quot;??_);_(@_)">
                  <c:v>15618.749749676568</c:v>
                </c:pt>
                <c:pt idx="75" formatCode="_(* #,##0_);_(* \(#,##0\);_(* &quot;-&quot;??_);_(@_)">
                  <c:v>16555.874734657162</c:v>
                </c:pt>
                <c:pt idx="76" formatCode="_(* #,##0_);_(* \(#,##0\);_(* &quot;-&quot;??_);_(@_)">
                  <c:v>17549.227218736592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5C-4EF8-B378-02DA6A983A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Threshold Low Income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Sheet1!$E$2:$E$78</c:f>
              <c:numCache>
                <c:formatCode>General</c:formatCode>
                <c:ptCount val="77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580</c:v>
                </c:pt>
                <c:pt idx="5">
                  <c:v>580</c:v>
                </c:pt>
                <c:pt idx="6">
                  <c:v>580</c:v>
                </c:pt>
                <c:pt idx="7">
                  <c:v>580</c:v>
                </c:pt>
                <c:pt idx="8">
                  <c:v>580</c:v>
                </c:pt>
                <c:pt idx="9">
                  <c:v>580</c:v>
                </c:pt>
                <c:pt idx="10">
                  <c:v>580</c:v>
                </c:pt>
                <c:pt idx="11">
                  <c:v>580</c:v>
                </c:pt>
                <c:pt idx="12">
                  <c:v>580</c:v>
                </c:pt>
                <c:pt idx="13">
                  <c:v>580</c:v>
                </c:pt>
                <c:pt idx="14">
                  <c:v>580</c:v>
                </c:pt>
                <c:pt idx="15">
                  <c:v>580</c:v>
                </c:pt>
                <c:pt idx="16">
                  <c:v>580</c:v>
                </c:pt>
                <c:pt idx="17">
                  <c:v>580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610</c:v>
                </c:pt>
                <c:pt idx="22">
                  <c:v>635</c:v>
                </c:pt>
                <c:pt idx="23">
                  <c:v>675</c:v>
                </c:pt>
                <c:pt idx="24">
                  <c:v>695</c:v>
                </c:pt>
                <c:pt idx="25">
                  <c:v>725</c:v>
                </c:pt>
                <c:pt idx="26">
                  <c:v>765</c:v>
                </c:pt>
                <c:pt idx="27">
                  <c:v>785</c:v>
                </c:pt>
                <c:pt idx="28">
                  <c:v>785</c:v>
                </c:pt>
                <c:pt idx="29">
                  <c:v>760</c:v>
                </c:pt>
                <c:pt idx="30">
                  <c:v>755</c:v>
                </c:pt>
                <c:pt idx="31">
                  <c:v>755</c:v>
                </c:pt>
                <c:pt idx="32">
                  <c:v>745</c:v>
                </c:pt>
                <c:pt idx="33">
                  <c:v>735</c:v>
                </c:pt>
                <c:pt idx="34">
                  <c:v>765</c:v>
                </c:pt>
                <c:pt idx="35">
                  <c:v>825</c:v>
                </c:pt>
                <c:pt idx="36">
                  <c:v>875</c:v>
                </c:pt>
                <c:pt idx="37">
                  <c:v>905</c:v>
                </c:pt>
                <c:pt idx="38">
                  <c:v>935</c:v>
                </c:pt>
                <c:pt idx="39">
                  <c:v>975</c:v>
                </c:pt>
                <c:pt idx="40">
                  <c:v>995</c:v>
                </c:pt>
                <c:pt idx="41">
                  <c:v>1005</c:v>
                </c:pt>
                <c:pt idx="42">
                  <c:v>1025</c:v>
                </c:pt>
                <c:pt idx="43">
                  <c:v>1035</c:v>
                </c:pt>
                <c:pt idx="44">
                  <c:v>1045</c:v>
                </c:pt>
                <c:pt idx="45">
                  <c:v>1045</c:v>
                </c:pt>
                <c:pt idx="46">
                  <c:v>1025</c:v>
                </c:pt>
                <c:pt idx="47">
                  <c:v>1005</c:v>
                </c:pt>
                <c:pt idx="48">
                  <c:v>995</c:v>
                </c:pt>
                <c:pt idx="49">
                  <c:v>995</c:v>
                </c:pt>
                <c:pt idx="50">
                  <c:v>1025</c:v>
                </c:pt>
                <c:pt idx="51">
                  <c:v>1035</c:v>
                </c:pt>
                <c:pt idx="52">
                  <c:v>1045</c:v>
                </c:pt>
                <c:pt idx="53">
                  <c:v>1085</c:v>
                </c:pt>
                <c:pt idx="54">
                  <c:v>1135</c:v>
                </c:pt>
                <c:pt idx="55">
                  <c:v>1145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5C-4EF8-B378-02DA6A983AD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Threshold Upper-Middle Income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Sheet1!$F$2:$F$78</c:f>
              <c:numCache>
                <c:formatCode>General</c:formatCode>
                <c:ptCount val="77"/>
                <c:pt idx="0">
                  <c:v>2335</c:v>
                </c:pt>
                <c:pt idx="1">
                  <c:v>2335</c:v>
                </c:pt>
                <c:pt idx="2">
                  <c:v>2335</c:v>
                </c:pt>
                <c:pt idx="3">
                  <c:v>2335</c:v>
                </c:pt>
                <c:pt idx="4">
                  <c:v>2335</c:v>
                </c:pt>
                <c:pt idx="5">
                  <c:v>2335</c:v>
                </c:pt>
                <c:pt idx="6">
                  <c:v>2335</c:v>
                </c:pt>
                <c:pt idx="7">
                  <c:v>2335</c:v>
                </c:pt>
                <c:pt idx="8">
                  <c:v>2335</c:v>
                </c:pt>
                <c:pt idx="9">
                  <c:v>2335</c:v>
                </c:pt>
                <c:pt idx="10">
                  <c:v>2335</c:v>
                </c:pt>
                <c:pt idx="11">
                  <c:v>2335</c:v>
                </c:pt>
                <c:pt idx="12">
                  <c:v>2335</c:v>
                </c:pt>
                <c:pt idx="13">
                  <c:v>2335</c:v>
                </c:pt>
                <c:pt idx="14">
                  <c:v>2335</c:v>
                </c:pt>
                <c:pt idx="15">
                  <c:v>2335</c:v>
                </c:pt>
                <c:pt idx="16">
                  <c:v>2335</c:v>
                </c:pt>
                <c:pt idx="17">
                  <c:v>2335</c:v>
                </c:pt>
                <c:pt idx="18">
                  <c:v>2335</c:v>
                </c:pt>
                <c:pt idx="19">
                  <c:v>2335</c:v>
                </c:pt>
                <c:pt idx="20">
                  <c:v>2335</c:v>
                </c:pt>
                <c:pt idx="21">
                  <c:v>2465</c:v>
                </c:pt>
                <c:pt idx="22">
                  <c:v>2555</c:v>
                </c:pt>
                <c:pt idx="23">
                  <c:v>2695</c:v>
                </c:pt>
                <c:pt idx="24">
                  <c:v>2785</c:v>
                </c:pt>
                <c:pt idx="25">
                  <c:v>2895</c:v>
                </c:pt>
                <c:pt idx="26">
                  <c:v>3035</c:v>
                </c:pt>
                <c:pt idx="27">
                  <c:v>3115</c:v>
                </c:pt>
                <c:pt idx="28">
                  <c:v>3125</c:v>
                </c:pt>
                <c:pt idx="29">
                  <c:v>3030</c:v>
                </c:pt>
                <c:pt idx="30">
                  <c:v>2995</c:v>
                </c:pt>
                <c:pt idx="31">
                  <c:v>2995</c:v>
                </c:pt>
                <c:pt idx="32">
                  <c:v>2975</c:v>
                </c:pt>
                <c:pt idx="33">
                  <c:v>2935</c:v>
                </c:pt>
                <c:pt idx="34">
                  <c:v>3035</c:v>
                </c:pt>
                <c:pt idx="35">
                  <c:v>3255</c:v>
                </c:pt>
                <c:pt idx="36">
                  <c:v>3465</c:v>
                </c:pt>
                <c:pt idx="37">
                  <c:v>3595</c:v>
                </c:pt>
                <c:pt idx="38">
                  <c:v>3705</c:v>
                </c:pt>
                <c:pt idx="39">
                  <c:v>3855</c:v>
                </c:pt>
                <c:pt idx="40">
                  <c:v>3945</c:v>
                </c:pt>
                <c:pt idx="41">
                  <c:v>3975</c:v>
                </c:pt>
                <c:pt idx="42">
                  <c:v>4035</c:v>
                </c:pt>
                <c:pt idx="43">
                  <c:v>4085</c:v>
                </c:pt>
                <c:pt idx="44">
                  <c:v>4125</c:v>
                </c:pt>
                <c:pt idx="45">
                  <c:v>4125</c:v>
                </c:pt>
                <c:pt idx="46">
                  <c:v>4035</c:v>
                </c:pt>
                <c:pt idx="47">
                  <c:v>3955</c:v>
                </c:pt>
                <c:pt idx="48">
                  <c:v>3895</c:v>
                </c:pt>
                <c:pt idx="49">
                  <c:v>3895</c:v>
                </c:pt>
                <c:pt idx="50">
                  <c:v>3995</c:v>
                </c:pt>
                <c:pt idx="51">
                  <c:v>4045</c:v>
                </c:pt>
                <c:pt idx="52">
                  <c:v>4095</c:v>
                </c:pt>
                <c:pt idx="53">
                  <c:v>4255</c:v>
                </c:pt>
                <c:pt idx="54">
                  <c:v>4465</c:v>
                </c:pt>
                <c:pt idx="55">
                  <c:v>4515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5C-4EF8-B378-02DA6A983AD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Proyeksi Threshold High Income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Sheet1!$G$2:$G$78</c:f>
              <c:numCache>
                <c:formatCode>General</c:formatCode>
                <c:ptCount val="77"/>
                <c:pt idx="0">
                  <c:v>6000</c:v>
                </c:pt>
                <c:pt idx="1">
                  <c:v>6000</c:v>
                </c:pt>
                <c:pt idx="2">
                  <c:v>6000</c:v>
                </c:pt>
                <c:pt idx="3">
                  <c:v>6000</c:v>
                </c:pt>
                <c:pt idx="4">
                  <c:v>6000</c:v>
                </c:pt>
                <c:pt idx="5">
                  <c:v>6000</c:v>
                </c:pt>
                <c:pt idx="6">
                  <c:v>6000</c:v>
                </c:pt>
                <c:pt idx="7">
                  <c:v>6000</c:v>
                </c:pt>
                <c:pt idx="8">
                  <c:v>6000</c:v>
                </c:pt>
                <c:pt idx="9">
                  <c:v>6000</c:v>
                </c:pt>
                <c:pt idx="10">
                  <c:v>6000</c:v>
                </c:pt>
                <c:pt idx="11">
                  <c:v>6000</c:v>
                </c:pt>
                <c:pt idx="12">
                  <c:v>6000</c:v>
                </c:pt>
                <c:pt idx="13">
                  <c:v>6000</c:v>
                </c:pt>
                <c:pt idx="14">
                  <c:v>6000</c:v>
                </c:pt>
                <c:pt idx="15">
                  <c:v>6000</c:v>
                </c:pt>
                <c:pt idx="16">
                  <c:v>6000</c:v>
                </c:pt>
                <c:pt idx="17">
                  <c:v>6000</c:v>
                </c:pt>
                <c:pt idx="18">
                  <c:v>6000</c:v>
                </c:pt>
                <c:pt idx="19">
                  <c:v>6000</c:v>
                </c:pt>
                <c:pt idx="20">
                  <c:v>6000</c:v>
                </c:pt>
                <c:pt idx="21">
                  <c:v>7620</c:v>
                </c:pt>
                <c:pt idx="22">
                  <c:v>7910</c:v>
                </c:pt>
                <c:pt idx="23">
                  <c:v>8355</c:v>
                </c:pt>
                <c:pt idx="24">
                  <c:v>8625</c:v>
                </c:pt>
                <c:pt idx="25">
                  <c:v>8955</c:v>
                </c:pt>
                <c:pt idx="26">
                  <c:v>9385</c:v>
                </c:pt>
                <c:pt idx="27">
                  <c:v>9645</c:v>
                </c:pt>
                <c:pt idx="28">
                  <c:v>9655</c:v>
                </c:pt>
                <c:pt idx="29">
                  <c:v>9360</c:v>
                </c:pt>
                <c:pt idx="30">
                  <c:v>9265</c:v>
                </c:pt>
                <c:pt idx="31">
                  <c:v>9265</c:v>
                </c:pt>
                <c:pt idx="32">
                  <c:v>9205</c:v>
                </c:pt>
                <c:pt idx="33">
                  <c:v>9075</c:v>
                </c:pt>
                <c:pt idx="34">
                  <c:v>9385</c:v>
                </c:pt>
                <c:pt idx="35">
                  <c:v>10065</c:v>
                </c:pt>
                <c:pt idx="36">
                  <c:v>10725</c:v>
                </c:pt>
                <c:pt idx="37">
                  <c:v>11115</c:v>
                </c:pt>
                <c:pt idx="38">
                  <c:v>11455</c:v>
                </c:pt>
                <c:pt idx="39">
                  <c:v>11905</c:v>
                </c:pt>
                <c:pt idx="40">
                  <c:v>12195</c:v>
                </c:pt>
                <c:pt idx="41">
                  <c:v>12275</c:v>
                </c:pt>
                <c:pt idx="42">
                  <c:v>12475</c:v>
                </c:pt>
                <c:pt idx="43">
                  <c:v>12615</c:v>
                </c:pt>
                <c:pt idx="44">
                  <c:v>12745</c:v>
                </c:pt>
                <c:pt idx="45">
                  <c:v>12735</c:v>
                </c:pt>
                <c:pt idx="46">
                  <c:v>12475</c:v>
                </c:pt>
                <c:pt idx="47">
                  <c:v>12235</c:v>
                </c:pt>
                <c:pt idx="48">
                  <c:v>12055</c:v>
                </c:pt>
                <c:pt idx="49">
                  <c:v>12055</c:v>
                </c:pt>
                <c:pt idx="50">
                  <c:v>12735</c:v>
                </c:pt>
                <c:pt idx="51">
                  <c:v>12535</c:v>
                </c:pt>
                <c:pt idx="52">
                  <c:v>12695</c:v>
                </c:pt>
                <c:pt idx="53">
                  <c:v>13205</c:v>
                </c:pt>
                <c:pt idx="54">
                  <c:v>13845</c:v>
                </c:pt>
                <c:pt idx="55">
                  <c:v>14005</c:v>
                </c:pt>
                <c:pt idx="56" formatCode="_(* #,##0_);_(* \(#,##0\);_(* &quot;-&quot;??_);_(@_)">
                  <c:v>14019.004999999999</c:v>
                </c:pt>
                <c:pt idx="57" formatCode="_(* #,##0_);_(* \(#,##0\);_(* &quot;-&quot;??_);_(@_)">
                  <c:v>14033.024004999997</c:v>
                </c:pt>
                <c:pt idx="58" formatCode="_(* #,##0_);_(* \(#,##0\);_(* &quot;-&quot;??_);_(@_)">
                  <c:v>14047.057029004996</c:v>
                </c:pt>
                <c:pt idx="59" formatCode="_(* #,##0_);_(* \(#,##0\);_(* &quot;-&quot;??_);_(@_)">
                  <c:v>14061.104086034</c:v>
                </c:pt>
                <c:pt idx="60" formatCode="_(* #,##0_);_(* \(#,##0\);_(* &quot;-&quot;??_);_(@_)">
                  <c:v>14075.165190120033</c:v>
                </c:pt>
                <c:pt idx="61" formatCode="_(* #,##0_);_(* \(#,##0\);_(* &quot;-&quot;??_);_(@_)">
                  <c:v>14089.240355310152</c:v>
                </c:pt>
                <c:pt idx="62" formatCode="_(* #,##0_);_(* \(#,##0\);_(* &quot;-&quot;??_);_(@_)">
                  <c:v>14103.32959566546</c:v>
                </c:pt>
                <c:pt idx="63" formatCode="_(* #,##0_);_(* \(#,##0\);_(* &quot;-&quot;??_);_(@_)">
                  <c:v>14117.432925261124</c:v>
                </c:pt>
                <c:pt idx="64" formatCode="_(* #,##0_);_(* \(#,##0\);_(* &quot;-&quot;??_);_(@_)">
                  <c:v>14131.550358186383</c:v>
                </c:pt>
                <c:pt idx="65" formatCode="_(* #,##0_);_(* \(#,##0\);_(* &quot;-&quot;??_);_(@_)">
                  <c:v>14145.681908544568</c:v>
                </c:pt>
                <c:pt idx="66" formatCode="_(* #,##0_);_(* \(#,##0\);_(* &quot;-&quot;??_);_(@_)">
                  <c:v>14159.827590453111</c:v>
                </c:pt>
                <c:pt idx="67" formatCode="_(* #,##0_);_(* \(#,##0\);_(* &quot;-&quot;??_);_(@_)">
                  <c:v>14173.987418043562</c:v>
                </c:pt>
                <c:pt idx="68" formatCode="_(* #,##0_);_(* \(#,##0\);_(* &quot;-&quot;??_);_(@_)">
                  <c:v>14188.161405461604</c:v>
                </c:pt>
                <c:pt idx="69" formatCode="_(* #,##0_);_(* \(#,##0\);_(* &quot;-&quot;??_);_(@_)">
                  <c:v>14202.349566867064</c:v>
                </c:pt>
                <c:pt idx="70" formatCode="_(* #,##0_);_(* \(#,##0\);_(* &quot;-&quot;??_);_(@_)">
                  <c:v>14216.551916433929</c:v>
                </c:pt>
                <c:pt idx="71" formatCode="_(* #,##0_);_(* \(#,##0\);_(* &quot;-&quot;??_);_(@_)">
                  <c:v>14230.768468350361</c:v>
                </c:pt>
                <c:pt idx="72" formatCode="_(* #,##0_);_(* \(#,##0\);_(* &quot;-&quot;??_);_(@_)">
                  <c:v>14244.99923681871</c:v>
                </c:pt>
                <c:pt idx="73" formatCode="_(* #,##0_);_(* \(#,##0\);_(* &quot;-&quot;??_);_(@_)">
                  <c:v>14259.244236055527</c:v>
                </c:pt>
                <c:pt idx="74" formatCode="_(* #,##0_);_(* \(#,##0\);_(* &quot;-&quot;??_);_(@_)">
                  <c:v>14273.503480291582</c:v>
                </c:pt>
                <c:pt idx="75" formatCode="_(* #,##0_);_(* \(#,##0\);_(* &quot;-&quot;??_);_(@_)">
                  <c:v>14287.776983771872</c:v>
                </c:pt>
                <c:pt idx="76" formatCode="_(* #,##0_);_(* \(#,##0\);_(* &quot;-&quot;??_);_(@_)">
                  <c:v>14302.064760755642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5C-4EF8-B378-02DA6A983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7235951"/>
        <c:axId val="1207248431"/>
      </c:lineChart>
      <c:catAx>
        <c:axId val="120723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248431"/>
        <c:crosses val="autoZero"/>
        <c:auto val="1"/>
        <c:lblAlgn val="ctr"/>
        <c:lblOffset val="100"/>
        <c:noMultiLvlLbl val="0"/>
      </c:catAx>
      <c:valAx>
        <c:axId val="1207248431"/>
        <c:scaling>
          <c:orientation val="minMax"/>
          <c:max val="35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235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1550247958804"/>
          <c:y val="0.14883715604316408"/>
          <c:w val="0.66616047327198613"/>
          <c:h val="0.10833666144217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418463120975118E-2"/>
          <c:y val="1.1118458567253834E-2"/>
          <c:w val="0.96011389560432192"/>
          <c:h val="0.902274877478088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'Annual Progress + EMP'!$O$2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71334965937742E-3"/>
                  <c:y val="-0.3772031694709244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kern="1200" baseline="0" dirty="0">
                        <a:solidFill>
                          <a:schemeClr val="tx1"/>
                        </a:solidFill>
                      </a:rPr>
                      <a:t>Poor</a:t>
                    </a:r>
                  </a:p>
                  <a:p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9.0% </a:t>
                    </a:r>
                  </a:p>
                  <a:p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(25.2 </a:t>
                    </a:r>
                    <a:r>
                      <a:rPr lang="en-US" sz="1000" b="0" i="0" u="none" strike="noStrike" kern="1200" baseline="0" dirty="0" err="1">
                        <a:solidFill>
                          <a:schemeClr val="tx1"/>
                        </a:solidFill>
                      </a:rPr>
                      <a:t>mn</a:t>
                    </a: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3015898625348981E-2"/>
                      <c:h val="0.140474816683401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BEA-2E4D-83E5-5094FDD263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ID"/>
                      <a:t>Add text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EA-2E4D-83E5-5094FDD26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Progress + EMP'!$P$1</c:f>
              <c:strCache>
                <c:ptCount val="1"/>
                <c:pt idx="0">
                  <c:v>Proportion</c:v>
                </c:pt>
              </c:strCache>
            </c:strRef>
          </c:cat>
          <c:val>
            <c:numRef>
              <c:f>'Annual Progress + EMP'!$P$2</c:f>
              <c:numCache>
                <c:formatCode>0.0%</c:formatCode>
                <c:ptCount val="1"/>
                <c:pt idx="0">
                  <c:v>0.10060000000000001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A-2E4D-83E5-5094FDD26346}"/>
            </c:ext>
          </c:extLst>
        </c:ser>
        <c:ser>
          <c:idx val="1"/>
          <c:order val="1"/>
          <c:tx>
            <c:strRef>
              <c:f>'Annual Progress + EMP'!$O$3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rgbClr val="FFD8A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497742623190469E-2"/>
                  <c:y val="-0.39569293620399021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kern="1200" baseline="0" dirty="0">
                        <a:solidFill>
                          <a:schemeClr val="tx1"/>
                        </a:solidFill>
                      </a:rPr>
                      <a:t>Vulnerable</a:t>
                    </a:r>
                  </a:p>
                  <a:p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24.2% </a:t>
                    </a:r>
                  </a:p>
                  <a:p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(67.7 </a:t>
                    </a:r>
                    <a:r>
                      <a:rPr lang="en-US" sz="1000" b="0" i="0" u="none" strike="noStrike" kern="1200" baseline="0" dirty="0" err="1">
                        <a:solidFill>
                          <a:schemeClr val="tx1"/>
                        </a:solidFill>
                      </a:rPr>
                      <a:t>mn</a:t>
                    </a: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BEA-2E4D-83E5-5094FDD263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ID"/>
                      <a:t>Add text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BEA-2E4D-83E5-5094FDD26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Progress + EMP'!$P$1</c:f>
              <c:strCache>
                <c:ptCount val="1"/>
                <c:pt idx="0">
                  <c:v>Proportion</c:v>
                </c:pt>
              </c:strCache>
            </c:strRef>
          </c:cat>
          <c:val>
            <c:numRef>
              <c:f>'Annual Progress + EMP'!$P$3</c:f>
              <c:numCache>
                <c:formatCode>0.0%</c:formatCode>
                <c:ptCount val="1"/>
                <c:pt idx="0">
                  <c:v>0.21559999999999999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A-2E4D-83E5-5094FDD26346}"/>
            </c:ext>
          </c:extLst>
        </c:ser>
        <c:ser>
          <c:idx val="2"/>
          <c:order val="2"/>
          <c:tx>
            <c:strRef>
              <c:f>'Annual Progress + EMP'!$O$4</c:f>
              <c:strCache>
                <c:ptCount val="1"/>
                <c:pt idx="0">
                  <c:v>Aspiring Middle Class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355027317431029"/>
                  <c:y val="-0.38917992582135219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1" u="none" strike="noStrike" kern="1200" baseline="0" dirty="0">
                        <a:solidFill>
                          <a:schemeClr val="tx1"/>
                        </a:solidFill>
                      </a:rPr>
                      <a:t>Aspiring Middle Class</a:t>
                    </a:r>
                    <a:endParaRPr lang="en-US" sz="1000" b="1" i="0" u="none" strike="noStrike" kern="1200" baseline="0" dirty="0">
                      <a:solidFill>
                        <a:schemeClr val="tx1"/>
                      </a:solidFill>
                    </a:endParaRPr>
                  </a:p>
                  <a:p>
                    <a:pPr algn="l">
                      <a:defRPr sz="1000"/>
                    </a:pP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49.2% (137.5 </a:t>
                    </a:r>
                    <a:r>
                      <a:rPr lang="en-US" sz="1000" b="0" i="0" u="none" strike="noStrike" kern="1200" baseline="0" dirty="0" err="1">
                        <a:solidFill>
                          <a:schemeClr val="tx1"/>
                        </a:solidFill>
                      </a:rPr>
                      <a:t>mn</a:t>
                    </a: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BEA-2E4D-83E5-5094FDD263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ID"/>
                      <a:t>Add text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BEA-2E4D-83E5-5094FDD26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Progress + EMP'!$P$1</c:f>
              <c:strCache>
                <c:ptCount val="1"/>
                <c:pt idx="0">
                  <c:v>Proportion</c:v>
                </c:pt>
              </c:strCache>
            </c:strRef>
          </c:cat>
          <c:val>
            <c:numRef>
              <c:f>'Annual Progress + EMP'!$P$4</c:f>
              <c:numCache>
                <c:formatCode>0.0%</c:formatCode>
                <c:ptCount val="1"/>
                <c:pt idx="0">
                  <c:v>0.50019999999999998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A-2E4D-83E5-5094FDD26346}"/>
            </c:ext>
          </c:extLst>
        </c:ser>
        <c:ser>
          <c:idx val="3"/>
          <c:order val="3"/>
          <c:tx>
            <c:strRef>
              <c:f>'Annual Progress + EMP'!$O$5</c:f>
              <c:strCache>
                <c:ptCount val="1"/>
                <c:pt idx="0">
                  <c:v>Middle Class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ED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EA-2E4D-83E5-5094FDD26346}"/>
              </c:ext>
            </c:extLst>
          </c:dPt>
          <c:dLbls>
            <c:dLbl>
              <c:idx val="0"/>
              <c:layout>
                <c:manualLayout>
                  <c:x val="5.000266601211366E-3"/>
                  <c:y val="-0.4029755581463319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schemeClr val="tx1"/>
                        </a:solidFill>
                      </a:rPr>
                      <a:t>Middle Class</a:t>
                    </a:r>
                  </a:p>
                  <a:p>
                    <a:pPr algn="l">
                      <a:defRPr sz="1000">
                        <a:solidFill>
                          <a:schemeClr val="tx1"/>
                        </a:solidFill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17.1% (47.9 </a:t>
                    </a:r>
                    <a:r>
                      <a:rPr lang="en-US" sz="1000" b="0" i="0" u="none" strike="noStrike" kern="1200" baseline="0" dirty="0" err="1">
                        <a:solidFill>
                          <a:schemeClr val="tx1"/>
                        </a:solidFill>
                      </a:rPr>
                      <a:t>mn</a:t>
                    </a: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73881722832187"/>
                      <c:h val="0.107602394682605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8BEA-2E4D-83E5-5094FDD263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ID"/>
                      <a:t>Add text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BEA-2E4D-83E5-5094FDD26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Progress + EMP'!$P$1</c:f>
              <c:strCache>
                <c:ptCount val="1"/>
                <c:pt idx="0">
                  <c:v>Proportion</c:v>
                </c:pt>
              </c:strCache>
            </c:strRef>
          </c:cat>
          <c:val>
            <c:numRef>
              <c:f>'Annual Progress + EMP'!$P$5</c:f>
              <c:numCache>
                <c:formatCode>0.0%</c:formatCode>
                <c:ptCount val="1"/>
                <c:pt idx="0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EA-2E4D-83E5-5094FDD26346}"/>
            </c:ext>
          </c:extLst>
        </c:ser>
        <c:ser>
          <c:idx val="4"/>
          <c:order val="4"/>
          <c:tx>
            <c:strRef>
              <c:f>'Annual Progress + EMP'!$O$6</c:f>
              <c:strCache>
                <c:ptCount val="1"/>
                <c:pt idx="0">
                  <c:v>Upper Class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659306982999762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schemeClr val="tx1"/>
                        </a:solidFill>
                      </a:rPr>
                      <a:t>Rich </a:t>
                    </a:r>
                  </a:p>
                  <a:p>
                    <a:pPr algn="l">
                      <a:defRPr sz="1000"/>
                    </a:pP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0.4% (1.1 </a:t>
                    </a:r>
                  </a:p>
                  <a:p>
                    <a:pPr algn="l">
                      <a:defRPr sz="1000"/>
                    </a:pPr>
                    <a:r>
                      <a:rPr lang="en-US" sz="1000" b="0" i="0" u="none" strike="noStrike" kern="1200" baseline="0" dirty="0" err="1">
                        <a:solidFill>
                          <a:schemeClr val="tx1"/>
                        </a:solidFill>
                      </a:rPr>
                      <a:t>mn</a:t>
                    </a:r>
                    <a:r>
                      <a:rPr lang="en-US" sz="1000" b="0" i="0" u="none" strike="noStrike" kern="1200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BEA-2E4D-83E5-5094FDD263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ID"/>
                      <a:t>Add text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BEA-2E4D-83E5-5094FDD26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Progress + EMP'!$P$1</c:f>
              <c:strCache>
                <c:ptCount val="1"/>
                <c:pt idx="0">
                  <c:v>Proportion</c:v>
                </c:pt>
              </c:strCache>
            </c:strRef>
          </c:cat>
          <c:val>
            <c:numRef>
              <c:f>'Annual Progress + EMP'!$P$6</c:f>
              <c:numCache>
                <c:formatCode>0.0%</c:formatCode>
                <c:ptCount val="1"/>
                <c:pt idx="0">
                  <c:v>4.5999999999999999E-3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BEA-2E4D-83E5-5094FDD2634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878730784"/>
        <c:axId val="518502976"/>
      </c:barChart>
      <c:catAx>
        <c:axId val="87873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8502976"/>
        <c:crosses val="autoZero"/>
        <c:auto val="1"/>
        <c:lblAlgn val="ctr"/>
        <c:lblOffset val="100"/>
        <c:noMultiLvlLbl val="0"/>
      </c:catAx>
      <c:valAx>
        <c:axId val="518502976"/>
        <c:scaling>
          <c:orientation val="minMax"/>
          <c:max val="1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878730784"/>
        <c:crosses val="autoZero"/>
        <c:crossBetween val="between"/>
      </c:valAx>
      <c:spPr>
        <a:solidFill>
          <a:srgbClr val="00B0F0"/>
        </a:solidFill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38112126547027E-2"/>
          <c:y val="5.1830967170253414E-2"/>
          <c:w val="0.95886188787345294"/>
          <c:h val="0.9282438352220142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'plot-data 2019-23'!$B$1</c:f>
              <c:strCache>
                <c:ptCount val="1"/>
                <c:pt idx="0">
                  <c:v>y</c:v>
                </c:pt>
              </c:strCache>
            </c:strRef>
          </c:tx>
          <c:spPr>
            <a:ln w="47625" cap="rnd">
              <a:solidFill>
                <a:srgbClr val="A5644E"/>
              </a:solidFill>
              <a:round/>
            </a:ln>
            <a:effectLst/>
          </c:spPr>
          <c:marker>
            <c:symbol val="none"/>
          </c:marker>
          <c:xVal>
            <c:numRef>
              <c:f>'plot-data 2019-23'!$A$2:$A$137</c:f>
              <c:numCache>
                <c:formatCode>General</c:formatCode>
                <c:ptCount val="136"/>
                <c:pt idx="0">
                  <c:v>2.19944356759739</c:v>
                </c:pt>
                <c:pt idx="1">
                  <c:v>3.2143521573594298</c:v>
                </c:pt>
                <c:pt idx="2">
                  <c:v>4.4137957249568203</c:v>
                </c:pt>
                <c:pt idx="3">
                  <c:v>5.8900290886825903</c:v>
                </c:pt>
                <c:pt idx="4">
                  <c:v>5.8900290886825903</c:v>
                </c:pt>
                <c:pt idx="5">
                  <c:v>6.9049419019861897</c:v>
                </c:pt>
                <c:pt idx="6">
                  <c:v>8.9347633050518098</c:v>
                </c:pt>
                <c:pt idx="7">
                  <c:v>10.318733403401399</c:v>
                </c:pt>
                <c:pt idx="8">
                  <c:v>11.518172747457299</c:v>
                </c:pt>
                <c:pt idx="9">
                  <c:v>12.9021428458069</c:v>
                </c:pt>
                <c:pt idx="10">
                  <c:v>14.470643698450299</c:v>
                </c:pt>
                <c:pt idx="11">
                  <c:v>15.854613796800001</c:v>
                </c:pt>
                <c:pt idx="12">
                  <c:v>17.515377914819599</c:v>
                </c:pt>
                <c:pt idx="13">
                  <c:v>18.9916112785453</c:v>
                </c:pt>
                <c:pt idx="14">
                  <c:v>20.283318111518899</c:v>
                </c:pt>
                <c:pt idx="15">
                  <c:v>22.405407003502201</c:v>
                </c:pt>
                <c:pt idx="16">
                  <c:v>23.697109612934099</c:v>
                </c:pt>
                <c:pt idx="17">
                  <c:v>25.726935239541302</c:v>
                </c:pt>
                <c:pt idx="18">
                  <c:v>27.203168603267098</c:v>
                </c:pt>
                <c:pt idx="19">
                  <c:v>29.232990006332699</c:v>
                </c:pt>
                <c:pt idx="20">
                  <c:v>31.3550831218576</c:v>
                </c:pt>
                <c:pt idx="21">
                  <c:v>33.384900301381599</c:v>
                </c:pt>
                <c:pt idx="22">
                  <c:v>35.322458439071099</c:v>
                </c:pt>
                <c:pt idx="23">
                  <c:v>36.706428537420798</c:v>
                </c:pt>
                <c:pt idx="24">
                  <c:v>39.935697731625403</c:v>
                </c:pt>
                <c:pt idx="25">
                  <c:v>40.950606321387397</c:v>
                </c:pt>
                <c:pt idx="26">
                  <c:v>45.656104655776197</c:v>
                </c:pt>
                <c:pt idx="27">
                  <c:v>44.548928577096497</c:v>
                </c:pt>
                <c:pt idx="28">
                  <c:v>47.685930282383403</c:v>
                </c:pt>
                <c:pt idx="29">
                  <c:v>49.808014950825097</c:v>
                </c:pt>
                <c:pt idx="30">
                  <c:v>51.745573088514597</c:v>
                </c:pt>
                <c:pt idx="31">
                  <c:v>53.314069717616498</c:v>
                </c:pt>
                <c:pt idx="32">
                  <c:v>55.436162833141402</c:v>
                </c:pt>
                <c:pt idx="33">
                  <c:v>57.465980012665497</c:v>
                </c:pt>
                <c:pt idx="34">
                  <c:v>59.219011619602703</c:v>
                </c:pt>
                <c:pt idx="35">
                  <c:v>60.510714229034697</c:v>
                </c:pt>
                <c:pt idx="36">
                  <c:v>61.802425285549802</c:v>
                </c:pt>
                <c:pt idx="37">
                  <c:v>63.370921914651603</c:v>
                </c:pt>
                <c:pt idx="38">
                  <c:v>64.939418543753504</c:v>
                </c:pt>
                <c:pt idx="39">
                  <c:v>66.600182661773104</c:v>
                </c:pt>
                <c:pt idx="40">
                  <c:v>67.707358740452804</c:v>
                </c:pt>
                <c:pt idx="41">
                  <c:v>69.552657836307802</c:v>
                </c:pt>
                <c:pt idx="42">
                  <c:v>71.305680996161897</c:v>
                </c:pt>
                <c:pt idx="43">
                  <c:v>72.505124563759296</c:v>
                </c:pt>
                <c:pt idx="44">
                  <c:v>74.073621192861197</c:v>
                </c:pt>
                <c:pt idx="45">
                  <c:v>75.734385310880796</c:v>
                </c:pt>
                <c:pt idx="46">
                  <c:v>77.118355409230404</c:v>
                </c:pt>
                <c:pt idx="47">
                  <c:v>78.963654505085401</c:v>
                </c:pt>
                <c:pt idx="48">
                  <c:v>80.163089625599596</c:v>
                </c:pt>
                <c:pt idx="49">
                  <c:v>81.547059723949303</c:v>
                </c:pt>
                <c:pt idx="50">
                  <c:v>82.838770780464401</c:v>
                </c:pt>
                <c:pt idx="51">
                  <c:v>83.484617861638796</c:v>
                </c:pt>
                <c:pt idx="52">
                  <c:v>84.868587959988403</c:v>
                </c:pt>
                <c:pt idx="53">
                  <c:v>85.975764038668103</c:v>
                </c:pt>
                <c:pt idx="54">
                  <c:v>86.160299016503501</c:v>
                </c:pt>
                <c:pt idx="55">
                  <c:v>87.452001625935495</c:v>
                </c:pt>
                <c:pt idx="56">
                  <c:v>88.466910215697496</c:v>
                </c:pt>
                <c:pt idx="57">
                  <c:v>89.389559763625002</c:v>
                </c:pt>
                <c:pt idx="58">
                  <c:v>89.943147802964802</c:v>
                </c:pt>
                <c:pt idx="59">
                  <c:v>90.865797350892294</c:v>
                </c:pt>
                <c:pt idx="60">
                  <c:v>91.972973429571994</c:v>
                </c:pt>
                <c:pt idx="61">
                  <c:v>93.633737547591593</c:v>
                </c:pt>
                <c:pt idx="62">
                  <c:v>94.556378648435896</c:v>
                </c:pt>
                <c:pt idx="63">
                  <c:v>95.5712956852811</c:v>
                </c:pt>
                <c:pt idx="64">
                  <c:v>96.124883724620901</c:v>
                </c:pt>
                <c:pt idx="65">
                  <c:v>96.770730805795395</c:v>
                </c:pt>
                <c:pt idx="66">
                  <c:v>97.2320598033007</c:v>
                </c:pt>
                <c:pt idx="67">
                  <c:v>98.154700904145002</c:v>
                </c:pt>
                <c:pt idx="68">
                  <c:v>98.616029901650293</c:v>
                </c:pt>
                <c:pt idx="69">
                  <c:v>99.169617940990193</c:v>
                </c:pt>
                <c:pt idx="70">
                  <c:v>1.9226495479274599</c:v>
                </c:pt>
                <c:pt idx="71">
                  <c:v>2.5685008526434401</c:v>
                </c:pt>
                <c:pt idx="72">
                  <c:v>3.5834136659470399</c:v>
                </c:pt>
                <c:pt idx="73">
                  <c:v>4.5060589903329502</c:v>
                </c:pt>
                <c:pt idx="74">
                  <c:v>6.0745598429763996</c:v>
                </c:pt>
                <c:pt idx="75">
                  <c:v>7.3662624524083604</c:v>
                </c:pt>
                <c:pt idx="76">
                  <c:v>8.2889120003358308</c:v>
                </c:pt>
                <c:pt idx="77">
                  <c:v>8.9347633050518098</c:v>
                </c:pt>
                <c:pt idx="78">
                  <c:v>10.4109966687775</c:v>
                </c:pt>
                <c:pt idx="79">
                  <c:v>12.256291541090899</c:v>
                </c:pt>
                <c:pt idx="80">
                  <c:v>13.455730885146799</c:v>
                </c:pt>
                <c:pt idx="81">
                  <c:v>14.2861129441565</c:v>
                </c:pt>
                <c:pt idx="82">
                  <c:v>15.854613796800001</c:v>
                </c:pt>
                <c:pt idx="83">
                  <c:v>17.792171934489499</c:v>
                </c:pt>
                <c:pt idx="84">
                  <c:v>19.545199317885199</c:v>
                </c:pt>
                <c:pt idx="85">
                  <c:v>21.759551475244599</c:v>
                </c:pt>
                <c:pt idx="86">
                  <c:v>23.143521573594299</c:v>
                </c:pt>
                <c:pt idx="87">
                  <c:v>24.988816445907698</c:v>
                </c:pt>
                <c:pt idx="88">
                  <c:v>27.018637848973299</c:v>
                </c:pt>
                <c:pt idx="89">
                  <c:v>28.863932721286599</c:v>
                </c:pt>
                <c:pt idx="90">
                  <c:v>31.3550831218576</c:v>
                </c:pt>
                <c:pt idx="91">
                  <c:v>33.384900301381599</c:v>
                </c:pt>
                <c:pt idx="92">
                  <c:v>35.506993416906496</c:v>
                </c:pt>
                <c:pt idx="93">
                  <c:v>37.444551554596003</c:v>
                </c:pt>
                <c:pt idx="94">
                  <c:v>39.843430242707697</c:v>
                </c:pt>
                <c:pt idx="95">
                  <c:v>41.965514911149398</c:v>
                </c:pt>
                <c:pt idx="96">
                  <c:v>44.456661088178798</c:v>
                </c:pt>
                <c:pt idx="97">
                  <c:v>45.932898675446097</c:v>
                </c:pt>
                <c:pt idx="98">
                  <c:v>48.054983343887898</c:v>
                </c:pt>
                <c:pt idx="99">
                  <c:v>49.715747461907398</c:v>
                </c:pt>
                <c:pt idx="100">
                  <c:v>51.468779068844697</c:v>
                </c:pt>
                <c:pt idx="101">
                  <c:v>53.498604695451903</c:v>
                </c:pt>
                <c:pt idx="102">
                  <c:v>54.882574793801503</c:v>
                </c:pt>
                <c:pt idx="103">
                  <c:v>56.451071422903397</c:v>
                </c:pt>
                <c:pt idx="104">
                  <c:v>58.204103029840702</c:v>
                </c:pt>
                <c:pt idx="105">
                  <c:v>60.233920209364797</c:v>
                </c:pt>
                <c:pt idx="106">
                  <c:v>61.894684327384297</c:v>
                </c:pt>
                <c:pt idx="107">
                  <c:v>63.739983423239302</c:v>
                </c:pt>
                <c:pt idx="108">
                  <c:v>65.585274072011103</c:v>
                </c:pt>
                <c:pt idx="109">
                  <c:v>67.707358740452804</c:v>
                </c:pt>
                <c:pt idx="110">
                  <c:v>69.829451855977695</c:v>
                </c:pt>
                <c:pt idx="111">
                  <c:v>71.305680996161897</c:v>
                </c:pt>
                <c:pt idx="112">
                  <c:v>72.597392052676994</c:v>
                </c:pt>
                <c:pt idx="113">
                  <c:v>73.796827173191303</c:v>
                </c:pt>
                <c:pt idx="114">
                  <c:v>74.534950190366501</c:v>
                </c:pt>
                <c:pt idx="115">
                  <c:v>75.918920288716194</c:v>
                </c:pt>
                <c:pt idx="116">
                  <c:v>77.856478426405602</c:v>
                </c:pt>
                <c:pt idx="117">
                  <c:v>79.055913546919896</c:v>
                </c:pt>
                <c:pt idx="118">
                  <c:v>80.716677664939496</c:v>
                </c:pt>
                <c:pt idx="119">
                  <c:v>82.008388721454594</c:v>
                </c:pt>
                <c:pt idx="120">
                  <c:v>83.115564800134294</c:v>
                </c:pt>
                <c:pt idx="121">
                  <c:v>84.499534898483901</c:v>
                </c:pt>
                <c:pt idx="122">
                  <c:v>85.698970018998196</c:v>
                </c:pt>
                <c:pt idx="123">
                  <c:v>86.529352078008003</c:v>
                </c:pt>
                <c:pt idx="124">
                  <c:v>87.636528156687703</c:v>
                </c:pt>
                <c:pt idx="125">
                  <c:v>89.020498255037396</c:v>
                </c:pt>
                <c:pt idx="126">
                  <c:v>90.127674333717096</c:v>
                </c:pt>
                <c:pt idx="127">
                  <c:v>91.788438451736695</c:v>
                </c:pt>
                <c:pt idx="128">
                  <c:v>93.172408550086303</c:v>
                </c:pt>
                <c:pt idx="129">
                  <c:v>94.279584628766003</c:v>
                </c:pt>
                <c:pt idx="130">
                  <c:v>95.663554727115695</c:v>
                </c:pt>
                <c:pt idx="131">
                  <c:v>96.124883724620901</c:v>
                </c:pt>
                <c:pt idx="132">
                  <c:v>96.493936786125403</c:v>
                </c:pt>
                <c:pt idx="133">
                  <c:v>97.601112864805103</c:v>
                </c:pt>
                <c:pt idx="134">
                  <c:v>98.800556432402502</c:v>
                </c:pt>
                <c:pt idx="135">
                  <c:v>99.538671002494596</c:v>
                </c:pt>
              </c:numCache>
            </c:numRef>
          </c:xVal>
          <c:yVal>
            <c:numRef>
              <c:f>'plot-data 2019-23'!$B$2:$B$137</c:f>
              <c:numCache>
                <c:formatCode>General</c:formatCode>
                <c:ptCount val="136"/>
                <c:pt idx="0">
                  <c:v>2.17962013285661</c:v>
                </c:pt>
                <c:pt idx="1">
                  <c:v>2.3523314341675898</c:v>
                </c:pt>
                <c:pt idx="2">
                  <c:v>2.4041449036219702</c:v>
                </c:pt>
                <c:pt idx="3">
                  <c:v>2.2832470717653601</c:v>
                </c:pt>
                <c:pt idx="4">
                  <c:v>2.2832470717653601</c:v>
                </c:pt>
                <c:pt idx="5">
                  <c:v>2.4905009495828598</c:v>
                </c:pt>
                <c:pt idx="6">
                  <c:v>2.4041449036219702</c:v>
                </c:pt>
                <c:pt idx="7">
                  <c:v>2.3523314341675898</c:v>
                </c:pt>
                <c:pt idx="8">
                  <c:v>2.17962013285661</c:v>
                </c:pt>
                <c:pt idx="9">
                  <c:v>2.0759931939478502</c:v>
                </c:pt>
                <c:pt idx="10">
                  <c:v>1.93782367853258</c:v>
                </c:pt>
                <c:pt idx="11">
                  <c:v>1.88601020907821</c:v>
                </c:pt>
                <c:pt idx="12">
                  <c:v>1.8169258466759699</c:v>
                </c:pt>
                <c:pt idx="13">
                  <c:v>1.6787563312606999</c:v>
                </c:pt>
                <c:pt idx="14">
                  <c:v>1.45423156049534</c:v>
                </c:pt>
                <c:pt idx="15">
                  <c:v>1.4887741370018599</c:v>
                </c:pt>
                <c:pt idx="16">
                  <c:v>1.41968898398882</c:v>
                </c:pt>
                <c:pt idx="17">
                  <c:v>1.22970678972998</c:v>
                </c:pt>
                <c:pt idx="18">
                  <c:v>1.28152025918435</c:v>
                </c:pt>
                <c:pt idx="19">
                  <c:v>1.24697768267783</c:v>
                </c:pt>
                <c:pt idx="20">
                  <c:v>1.1951642132234599</c:v>
                </c:pt>
                <c:pt idx="21">
                  <c:v>1.0569946978081901</c:v>
                </c:pt>
                <c:pt idx="22">
                  <c:v>1.0224529119124699</c:v>
                </c:pt>
                <c:pt idx="23">
                  <c:v>1.00518122835381</c:v>
                </c:pt>
                <c:pt idx="24">
                  <c:v>0.76338556464059604</c:v>
                </c:pt>
                <c:pt idx="25">
                  <c:v>0.81519903409497196</c:v>
                </c:pt>
                <c:pt idx="26">
                  <c:v>0.38341959490130301</c:v>
                </c:pt>
                <c:pt idx="27">
                  <c:v>0.43523306435567899</c:v>
                </c:pt>
                <c:pt idx="28">
                  <c:v>0.24525087009683399</c:v>
                </c:pt>
                <c:pt idx="29">
                  <c:v>0.141623931188082</c:v>
                </c:pt>
                <c:pt idx="30">
                  <c:v>-6.5629946629422495E-2</c:v>
                </c:pt>
                <c:pt idx="31">
                  <c:v>-1.38164771750464E-2</c:v>
                </c:pt>
                <c:pt idx="32">
                  <c:v>-0.22107035499255101</c:v>
                </c:pt>
                <c:pt idx="33">
                  <c:v>-0.30742640095344498</c:v>
                </c:pt>
                <c:pt idx="34">
                  <c:v>-0.46286759992737397</c:v>
                </c:pt>
                <c:pt idx="35">
                  <c:v>-0.58376464117318405</c:v>
                </c:pt>
                <c:pt idx="36">
                  <c:v>-0.49740938582309102</c:v>
                </c:pt>
                <c:pt idx="37">
                  <c:v>-0.49740938582309102</c:v>
                </c:pt>
                <c:pt idx="38">
                  <c:v>-0.58376464117318405</c:v>
                </c:pt>
                <c:pt idx="39">
                  <c:v>-0.53195117171880801</c:v>
                </c:pt>
                <c:pt idx="40">
                  <c:v>-0.53195117171880801</c:v>
                </c:pt>
                <c:pt idx="41">
                  <c:v>-0.53195117171880801</c:v>
                </c:pt>
                <c:pt idx="42">
                  <c:v>-0.61830800829050303</c:v>
                </c:pt>
                <c:pt idx="43">
                  <c:v>-0.58376464117318405</c:v>
                </c:pt>
                <c:pt idx="44">
                  <c:v>-0.72193494719925499</c:v>
                </c:pt>
                <c:pt idx="45">
                  <c:v>-0.61830800829050303</c:v>
                </c:pt>
                <c:pt idx="46">
                  <c:v>-0.70466326364059495</c:v>
                </c:pt>
                <c:pt idx="47">
                  <c:v>-0.70466326364059495</c:v>
                </c:pt>
                <c:pt idx="48">
                  <c:v>-0.70466326364059495</c:v>
                </c:pt>
                <c:pt idx="49">
                  <c:v>-0.61830800829050303</c:v>
                </c:pt>
                <c:pt idx="50">
                  <c:v>-0.46286759992737397</c:v>
                </c:pt>
                <c:pt idx="51">
                  <c:v>-0.35923987040782102</c:v>
                </c:pt>
                <c:pt idx="52">
                  <c:v>-0.35923987040782102</c:v>
                </c:pt>
                <c:pt idx="53">
                  <c:v>-0.20379946204469199</c:v>
                </c:pt>
                <c:pt idx="54">
                  <c:v>3.4544157728118E-3</c:v>
                </c:pt>
                <c:pt idx="55">
                  <c:v>2.07253087206704E-2</c:v>
                </c:pt>
                <c:pt idx="56">
                  <c:v>0.227979186538175</c:v>
                </c:pt>
                <c:pt idx="57">
                  <c:v>0.43523306435567899</c:v>
                </c:pt>
                <c:pt idx="58">
                  <c:v>0.62521604922532603</c:v>
                </c:pt>
                <c:pt idx="59">
                  <c:v>0.65975862573184296</c:v>
                </c:pt>
                <c:pt idx="60">
                  <c:v>0.79792735053631203</c:v>
                </c:pt>
                <c:pt idx="61">
                  <c:v>1.0569946978081901</c:v>
                </c:pt>
                <c:pt idx="62">
                  <c:v>1.43696066754748</c:v>
                </c:pt>
                <c:pt idx="63">
                  <c:v>1.73056980071508</c:v>
                </c:pt>
                <c:pt idx="64">
                  <c:v>2.0759931939478502</c:v>
                </c:pt>
                <c:pt idx="65">
                  <c:v>2.4905009495828598</c:v>
                </c:pt>
                <c:pt idx="66">
                  <c:v>2.7668391898025999</c:v>
                </c:pt>
                <c:pt idx="67">
                  <c:v>3.0604491135809999</c:v>
                </c:pt>
                <c:pt idx="68">
                  <c:v>3.30224556790502</c:v>
                </c:pt>
                <c:pt idx="69">
                  <c:v>3.5785838081247601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2A-9B4C-8B48-E8014A49087C}"/>
            </c:ext>
          </c:extLst>
        </c:ser>
        <c:ser>
          <c:idx val="1"/>
          <c:order val="1"/>
          <c:tx>
            <c:strRef>
              <c:f>'plot-data 2019-23'!$C$1</c:f>
              <c:strCache>
                <c:ptCount val="1"/>
                <c:pt idx="0">
                  <c:v>y2</c:v>
                </c:pt>
              </c:strCache>
            </c:strRef>
          </c:tx>
          <c:spPr>
            <a:ln w="44450" cap="rnd">
              <a:solidFill>
                <a:srgbClr val="F0A22E"/>
              </a:solidFill>
              <a:round/>
            </a:ln>
            <a:effectLst/>
          </c:spPr>
          <c:marker>
            <c:symbol val="none"/>
          </c:marker>
          <c:xVal>
            <c:numRef>
              <c:f>'plot-data 2019-23'!$A$2:$A$137</c:f>
              <c:numCache>
                <c:formatCode>General</c:formatCode>
                <c:ptCount val="136"/>
                <c:pt idx="0">
                  <c:v>2.19944356759739</c:v>
                </c:pt>
                <c:pt idx="1">
                  <c:v>3.2143521573594298</c:v>
                </c:pt>
                <c:pt idx="2">
                  <c:v>4.4137957249568203</c:v>
                </c:pt>
                <c:pt idx="3">
                  <c:v>5.8900290886825903</c:v>
                </c:pt>
                <c:pt idx="4">
                  <c:v>5.8900290886825903</c:v>
                </c:pt>
                <c:pt idx="5">
                  <c:v>6.9049419019861897</c:v>
                </c:pt>
                <c:pt idx="6">
                  <c:v>8.9347633050518098</c:v>
                </c:pt>
                <c:pt idx="7">
                  <c:v>10.318733403401399</c:v>
                </c:pt>
                <c:pt idx="8">
                  <c:v>11.518172747457299</c:v>
                </c:pt>
                <c:pt idx="9">
                  <c:v>12.9021428458069</c:v>
                </c:pt>
                <c:pt idx="10">
                  <c:v>14.470643698450299</c:v>
                </c:pt>
                <c:pt idx="11">
                  <c:v>15.854613796800001</c:v>
                </c:pt>
                <c:pt idx="12">
                  <c:v>17.515377914819599</c:v>
                </c:pt>
                <c:pt idx="13">
                  <c:v>18.9916112785453</c:v>
                </c:pt>
                <c:pt idx="14">
                  <c:v>20.283318111518899</c:v>
                </c:pt>
                <c:pt idx="15">
                  <c:v>22.405407003502201</c:v>
                </c:pt>
                <c:pt idx="16">
                  <c:v>23.697109612934099</c:v>
                </c:pt>
                <c:pt idx="17">
                  <c:v>25.726935239541302</c:v>
                </c:pt>
                <c:pt idx="18">
                  <c:v>27.203168603267098</c:v>
                </c:pt>
                <c:pt idx="19">
                  <c:v>29.232990006332699</c:v>
                </c:pt>
                <c:pt idx="20">
                  <c:v>31.3550831218576</c:v>
                </c:pt>
                <c:pt idx="21">
                  <c:v>33.384900301381599</c:v>
                </c:pt>
                <c:pt idx="22">
                  <c:v>35.322458439071099</c:v>
                </c:pt>
                <c:pt idx="23">
                  <c:v>36.706428537420798</c:v>
                </c:pt>
                <c:pt idx="24">
                  <c:v>39.935697731625403</c:v>
                </c:pt>
                <c:pt idx="25">
                  <c:v>40.950606321387397</c:v>
                </c:pt>
                <c:pt idx="26">
                  <c:v>45.656104655776197</c:v>
                </c:pt>
                <c:pt idx="27">
                  <c:v>44.548928577096497</c:v>
                </c:pt>
                <c:pt idx="28">
                  <c:v>47.685930282383403</c:v>
                </c:pt>
                <c:pt idx="29">
                  <c:v>49.808014950825097</c:v>
                </c:pt>
                <c:pt idx="30">
                  <c:v>51.745573088514597</c:v>
                </c:pt>
                <c:pt idx="31">
                  <c:v>53.314069717616498</c:v>
                </c:pt>
                <c:pt idx="32">
                  <c:v>55.436162833141402</c:v>
                </c:pt>
                <c:pt idx="33">
                  <c:v>57.465980012665497</c:v>
                </c:pt>
                <c:pt idx="34">
                  <c:v>59.219011619602703</c:v>
                </c:pt>
                <c:pt idx="35">
                  <c:v>60.510714229034697</c:v>
                </c:pt>
                <c:pt idx="36">
                  <c:v>61.802425285549802</c:v>
                </c:pt>
                <c:pt idx="37">
                  <c:v>63.370921914651603</c:v>
                </c:pt>
                <c:pt idx="38">
                  <c:v>64.939418543753504</c:v>
                </c:pt>
                <c:pt idx="39">
                  <c:v>66.600182661773104</c:v>
                </c:pt>
                <c:pt idx="40">
                  <c:v>67.707358740452804</c:v>
                </c:pt>
                <c:pt idx="41">
                  <c:v>69.552657836307802</c:v>
                </c:pt>
                <c:pt idx="42">
                  <c:v>71.305680996161897</c:v>
                </c:pt>
                <c:pt idx="43">
                  <c:v>72.505124563759296</c:v>
                </c:pt>
                <c:pt idx="44">
                  <c:v>74.073621192861197</c:v>
                </c:pt>
                <c:pt idx="45">
                  <c:v>75.734385310880796</c:v>
                </c:pt>
                <c:pt idx="46">
                  <c:v>77.118355409230404</c:v>
                </c:pt>
                <c:pt idx="47">
                  <c:v>78.963654505085401</c:v>
                </c:pt>
                <c:pt idx="48">
                  <c:v>80.163089625599596</c:v>
                </c:pt>
                <c:pt idx="49">
                  <c:v>81.547059723949303</c:v>
                </c:pt>
                <c:pt idx="50">
                  <c:v>82.838770780464401</c:v>
                </c:pt>
                <c:pt idx="51">
                  <c:v>83.484617861638796</c:v>
                </c:pt>
                <c:pt idx="52">
                  <c:v>84.868587959988403</c:v>
                </c:pt>
                <c:pt idx="53">
                  <c:v>85.975764038668103</c:v>
                </c:pt>
                <c:pt idx="54">
                  <c:v>86.160299016503501</c:v>
                </c:pt>
                <c:pt idx="55">
                  <c:v>87.452001625935495</c:v>
                </c:pt>
                <c:pt idx="56">
                  <c:v>88.466910215697496</c:v>
                </c:pt>
                <c:pt idx="57">
                  <c:v>89.389559763625002</c:v>
                </c:pt>
                <c:pt idx="58">
                  <c:v>89.943147802964802</c:v>
                </c:pt>
                <c:pt idx="59">
                  <c:v>90.865797350892294</c:v>
                </c:pt>
                <c:pt idx="60">
                  <c:v>91.972973429571994</c:v>
                </c:pt>
                <c:pt idx="61">
                  <c:v>93.633737547591593</c:v>
                </c:pt>
                <c:pt idx="62">
                  <c:v>94.556378648435896</c:v>
                </c:pt>
                <c:pt idx="63">
                  <c:v>95.5712956852811</c:v>
                </c:pt>
                <c:pt idx="64">
                  <c:v>96.124883724620901</c:v>
                </c:pt>
                <c:pt idx="65">
                  <c:v>96.770730805795395</c:v>
                </c:pt>
                <c:pt idx="66">
                  <c:v>97.2320598033007</c:v>
                </c:pt>
                <c:pt idx="67">
                  <c:v>98.154700904145002</c:v>
                </c:pt>
                <c:pt idx="68">
                  <c:v>98.616029901650293</c:v>
                </c:pt>
                <c:pt idx="69">
                  <c:v>99.169617940990193</c:v>
                </c:pt>
                <c:pt idx="70">
                  <c:v>1.9226495479274599</c:v>
                </c:pt>
                <c:pt idx="71">
                  <c:v>2.5685008526434401</c:v>
                </c:pt>
                <c:pt idx="72">
                  <c:v>3.5834136659470399</c:v>
                </c:pt>
                <c:pt idx="73">
                  <c:v>4.5060589903329502</c:v>
                </c:pt>
                <c:pt idx="74">
                  <c:v>6.0745598429763996</c:v>
                </c:pt>
                <c:pt idx="75">
                  <c:v>7.3662624524083604</c:v>
                </c:pt>
                <c:pt idx="76">
                  <c:v>8.2889120003358308</c:v>
                </c:pt>
                <c:pt idx="77">
                  <c:v>8.9347633050518098</c:v>
                </c:pt>
                <c:pt idx="78">
                  <c:v>10.4109966687775</c:v>
                </c:pt>
                <c:pt idx="79">
                  <c:v>12.256291541090899</c:v>
                </c:pt>
                <c:pt idx="80">
                  <c:v>13.455730885146799</c:v>
                </c:pt>
                <c:pt idx="81">
                  <c:v>14.2861129441565</c:v>
                </c:pt>
                <c:pt idx="82">
                  <c:v>15.854613796800001</c:v>
                </c:pt>
                <c:pt idx="83">
                  <c:v>17.792171934489499</c:v>
                </c:pt>
                <c:pt idx="84">
                  <c:v>19.545199317885199</c:v>
                </c:pt>
                <c:pt idx="85">
                  <c:v>21.759551475244599</c:v>
                </c:pt>
                <c:pt idx="86">
                  <c:v>23.143521573594299</c:v>
                </c:pt>
                <c:pt idx="87">
                  <c:v>24.988816445907698</c:v>
                </c:pt>
                <c:pt idx="88">
                  <c:v>27.018637848973299</c:v>
                </c:pt>
                <c:pt idx="89">
                  <c:v>28.863932721286599</c:v>
                </c:pt>
                <c:pt idx="90">
                  <c:v>31.3550831218576</c:v>
                </c:pt>
                <c:pt idx="91">
                  <c:v>33.384900301381599</c:v>
                </c:pt>
                <c:pt idx="92">
                  <c:v>35.506993416906496</c:v>
                </c:pt>
                <c:pt idx="93">
                  <c:v>37.444551554596003</c:v>
                </c:pt>
                <c:pt idx="94">
                  <c:v>39.843430242707697</c:v>
                </c:pt>
                <c:pt idx="95">
                  <c:v>41.965514911149398</c:v>
                </c:pt>
                <c:pt idx="96">
                  <c:v>44.456661088178798</c:v>
                </c:pt>
                <c:pt idx="97">
                  <c:v>45.932898675446097</c:v>
                </c:pt>
                <c:pt idx="98">
                  <c:v>48.054983343887898</c:v>
                </c:pt>
                <c:pt idx="99">
                  <c:v>49.715747461907398</c:v>
                </c:pt>
                <c:pt idx="100">
                  <c:v>51.468779068844697</c:v>
                </c:pt>
                <c:pt idx="101">
                  <c:v>53.498604695451903</c:v>
                </c:pt>
                <c:pt idx="102">
                  <c:v>54.882574793801503</c:v>
                </c:pt>
                <c:pt idx="103">
                  <c:v>56.451071422903397</c:v>
                </c:pt>
                <c:pt idx="104">
                  <c:v>58.204103029840702</c:v>
                </c:pt>
                <c:pt idx="105">
                  <c:v>60.233920209364797</c:v>
                </c:pt>
                <c:pt idx="106">
                  <c:v>61.894684327384297</c:v>
                </c:pt>
                <c:pt idx="107">
                  <c:v>63.739983423239302</c:v>
                </c:pt>
                <c:pt idx="108">
                  <c:v>65.585274072011103</c:v>
                </c:pt>
                <c:pt idx="109">
                  <c:v>67.707358740452804</c:v>
                </c:pt>
                <c:pt idx="110">
                  <c:v>69.829451855977695</c:v>
                </c:pt>
                <c:pt idx="111">
                  <c:v>71.305680996161897</c:v>
                </c:pt>
                <c:pt idx="112">
                  <c:v>72.597392052676994</c:v>
                </c:pt>
                <c:pt idx="113">
                  <c:v>73.796827173191303</c:v>
                </c:pt>
                <c:pt idx="114">
                  <c:v>74.534950190366501</c:v>
                </c:pt>
                <c:pt idx="115">
                  <c:v>75.918920288716194</c:v>
                </c:pt>
                <c:pt idx="116">
                  <c:v>77.856478426405602</c:v>
                </c:pt>
                <c:pt idx="117">
                  <c:v>79.055913546919896</c:v>
                </c:pt>
                <c:pt idx="118">
                  <c:v>80.716677664939496</c:v>
                </c:pt>
                <c:pt idx="119">
                  <c:v>82.008388721454594</c:v>
                </c:pt>
                <c:pt idx="120">
                  <c:v>83.115564800134294</c:v>
                </c:pt>
                <c:pt idx="121">
                  <c:v>84.499534898483901</c:v>
                </c:pt>
                <c:pt idx="122">
                  <c:v>85.698970018998196</c:v>
                </c:pt>
                <c:pt idx="123">
                  <c:v>86.529352078008003</c:v>
                </c:pt>
                <c:pt idx="124">
                  <c:v>87.636528156687703</c:v>
                </c:pt>
                <c:pt idx="125">
                  <c:v>89.020498255037396</c:v>
                </c:pt>
                <c:pt idx="126">
                  <c:v>90.127674333717096</c:v>
                </c:pt>
                <c:pt idx="127">
                  <c:v>91.788438451736695</c:v>
                </c:pt>
                <c:pt idx="128">
                  <c:v>93.172408550086303</c:v>
                </c:pt>
                <c:pt idx="129">
                  <c:v>94.279584628766003</c:v>
                </c:pt>
                <c:pt idx="130">
                  <c:v>95.663554727115695</c:v>
                </c:pt>
                <c:pt idx="131">
                  <c:v>96.124883724620901</c:v>
                </c:pt>
                <c:pt idx="132">
                  <c:v>96.493936786125403</c:v>
                </c:pt>
                <c:pt idx="133">
                  <c:v>97.601112864805103</c:v>
                </c:pt>
                <c:pt idx="134">
                  <c:v>98.800556432402502</c:v>
                </c:pt>
                <c:pt idx="135">
                  <c:v>99.538671002494596</c:v>
                </c:pt>
              </c:numCache>
            </c:numRef>
          </c:xVal>
          <c:yVal>
            <c:numRef>
              <c:f>'plot-data 2019-23'!$C$2:$C$137</c:f>
              <c:numCache>
                <c:formatCode>General</c:formatCode>
                <c:ptCount val="136"/>
                <c:pt idx="70">
                  <c:v>4.2003454415772801</c:v>
                </c:pt>
                <c:pt idx="71">
                  <c:v>4.0794476097206704</c:v>
                </c:pt>
                <c:pt idx="72">
                  <c:v>3.9412780943054</c:v>
                </c:pt>
                <c:pt idx="73">
                  <c:v>3.9412780943054</c:v>
                </c:pt>
                <c:pt idx="74">
                  <c:v>3.9758206708119102</c:v>
                </c:pt>
                <c:pt idx="75">
                  <c:v>4.1312610791750402</c:v>
                </c:pt>
                <c:pt idx="76">
                  <c:v>4.4421418959013002</c:v>
                </c:pt>
                <c:pt idx="77">
                  <c:v>4.6839375596145203</c:v>
                </c:pt>
                <c:pt idx="78">
                  <c:v>4.9084631209906799</c:v>
                </c:pt>
                <c:pt idx="79">
                  <c:v>5.18480136121042</c:v>
                </c:pt>
                <c:pt idx="80">
                  <c:v>5.3402417695735496</c:v>
                </c:pt>
                <c:pt idx="81">
                  <c:v>5.5129530708845396</c:v>
                </c:pt>
                <c:pt idx="82">
                  <c:v>5.7029360557541899</c:v>
                </c:pt>
                <c:pt idx="83">
                  <c:v>5.80656299466294</c:v>
                </c:pt>
                <c:pt idx="84">
                  <c:v>6.0829012348826801</c:v>
                </c:pt>
                <c:pt idx="85">
                  <c:v>6.1347147043370498</c:v>
                </c:pt>
                <c:pt idx="86">
                  <c:v>6.1519863878957102</c:v>
                </c:pt>
                <c:pt idx="87">
                  <c:v>6.2383420385512096</c:v>
                </c:pt>
                <c:pt idx="88">
                  <c:v>6.2901555080055802</c:v>
                </c:pt>
                <c:pt idx="89">
                  <c:v>6.2901555080055802</c:v>
                </c:pt>
                <c:pt idx="90">
                  <c:v>6.2901555080055802</c:v>
                </c:pt>
                <c:pt idx="91">
                  <c:v>6.2728842197523198</c:v>
                </c:pt>
                <c:pt idx="92">
                  <c:v>6.3074267962588397</c:v>
                </c:pt>
                <c:pt idx="93">
                  <c:v>6.3592402657132201</c:v>
                </c:pt>
                <c:pt idx="94">
                  <c:v>6.3592402657132201</c:v>
                </c:pt>
                <c:pt idx="95">
                  <c:v>6.3937824469143303</c:v>
                </c:pt>
                <c:pt idx="96">
                  <c:v>6.4801380975698297</c:v>
                </c:pt>
                <c:pt idx="97">
                  <c:v>6.5146806740763497</c:v>
                </c:pt>
                <c:pt idx="98">
                  <c:v>6.5837650364785798</c:v>
                </c:pt>
                <c:pt idx="99">
                  <c:v>6.6355785059329602</c:v>
                </c:pt>
                <c:pt idx="100">
                  <c:v>6.6528497941862099</c:v>
                </c:pt>
                <c:pt idx="101">
                  <c:v>6.6701210824394703</c:v>
                </c:pt>
                <c:pt idx="102">
                  <c:v>6.7219345518938498</c:v>
                </c:pt>
                <c:pt idx="103">
                  <c:v>6.6528497941862099</c:v>
                </c:pt>
                <c:pt idx="104">
                  <c:v>6.7564767330949698</c:v>
                </c:pt>
                <c:pt idx="105">
                  <c:v>6.7046632636405903</c:v>
                </c:pt>
                <c:pt idx="106">
                  <c:v>6.6701210824394703</c:v>
                </c:pt>
                <c:pt idx="107">
                  <c:v>6.6355785059329602</c:v>
                </c:pt>
                <c:pt idx="108">
                  <c:v>6.6010363247318402</c:v>
                </c:pt>
                <c:pt idx="109">
                  <c:v>6.5319515670242003</c:v>
                </c:pt>
                <c:pt idx="110">
                  <c:v>6.4110537351675898</c:v>
                </c:pt>
                <c:pt idx="111">
                  <c:v>6.4455959163687098</c:v>
                </c:pt>
                <c:pt idx="112">
                  <c:v>6.3246976892067002</c:v>
                </c:pt>
                <c:pt idx="113">
                  <c:v>6.3074267962588397</c:v>
                </c:pt>
                <c:pt idx="114">
                  <c:v>6.3592402657132201</c:v>
                </c:pt>
                <c:pt idx="115">
                  <c:v>6.2037998573500897</c:v>
                </c:pt>
                <c:pt idx="116">
                  <c:v>6.2383420385512096</c:v>
                </c:pt>
                <c:pt idx="117">
                  <c:v>6.1519863878957102</c:v>
                </c:pt>
                <c:pt idx="118">
                  <c:v>6.0829012348826801</c:v>
                </c:pt>
                <c:pt idx="119">
                  <c:v>6.1001729184413396</c:v>
                </c:pt>
                <c:pt idx="120">
                  <c:v>5.94473251007821</c:v>
                </c:pt>
                <c:pt idx="121">
                  <c:v>5.8411055711694599</c:v>
                </c:pt>
                <c:pt idx="122">
                  <c:v>5.7892921017150796</c:v>
                </c:pt>
                <c:pt idx="123">
                  <c:v>5.63385169335195</c:v>
                </c:pt>
                <c:pt idx="124">
                  <c:v>5.6165800097932896</c:v>
                </c:pt>
                <c:pt idx="125">
                  <c:v>5.4265978155344499</c:v>
                </c:pt>
                <c:pt idx="126">
                  <c:v>5.35751266252141</c:v>
                </c:pt>
                <c:pt idx="127">
                  <c:v>5.0639035293538104</c:v>
                </c:pt>
                <c:pt idx="128">
                  <c:v>4.9257340139385404</c:v>
                </c:pt>
                <c:pt idx="129">
                  <c:v>4.7184801361210402</c:v>
                </c:pt>
                <c:pt idx="130">
                  <c:v>4.4421418959013002</c:v>
                </c:pt>
                <c:pt idx="131">
                  <c:v>4.1830745486294196</c:v>
                </c:pt>
                <c:pt idx="132">
                  <c:v>3.92400720135754</c:v>
                </c:pt>
                <c:pt idx="133">
                  <c:v>3.7167533235400301</c:v>
                </c:pt>
                <c:pt idx="134">
                  <c:v>3.5613129151769001</c:v>
                </c:pt>
                <c:pt idx="135">
                  <c:v>3.2331604148919899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2A-9B4C-8B48-E8014A490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974511"/>
        <c:axId val="581961071"/>
      </c:scatterChart>
      <c:valAx>
        <c:axId val="581974511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low"/>
        <c:crossAx val="581961071"/>
        <c:crosses val="autoZero"/>
        <c:crossBetween val="midCat"/>
      </c:valAx>
      <c:valAx>
        <c:axId val="581961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745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b="1" dirty="0"/>
              <a:t>ICOR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Sheet1!$F$24</c:f>
              <c:strCache>
                <c:ptCount val="1"/>
                <c:pt idx="0">
                  <c:v>ICOr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8-49AB-8738-CC0CFE1CA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Sheet1!$E$25:$E$29</c:f>
              <c:strCache>
                <c:ptCount val="5"/>
                <c:pt idx="0">
                  <c:v>India</c:v>
                </c:pt>
                <c:pt idx="1">
                  <c:v>Indonesia</c:v>
                </c:pt>
                <c:pt idx="2">
                  <c:v>Vietnam</c:v>
                </c:pt>
                <c:pt idx="3">
                  <c:v>Malaysia</c:v>
                </c:pt>
                <c:pt idx="4">
                  <c:v>Philippines</c:v>
                </c:pt>
              </c:strCache>
            </c:strRef>
          </c:cat>
          <c:val>
            <c:numRef>
              <c:f>Sheet1!$F$25:$F$29</c:f>
              <c:numCache>
                <c:formatCode>General</c:formatCode>
                <c:ptCount val="5"/>
                <c:pt idx="0">
                  <c:v>7.1</c:v>
                </c:pt>
                <c:pt idx="1">
                  <c:v>6.6</c:v>
                </c:pt>
                <c:pt idx="2">
                  <c:v>5.7</c:v>
                </c:pt>
                <c:pt idx="3">
                  <c:v>4.9000000000000004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8-49AB-8738-CC0CFE1CA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384365839"/>
        <c:axId val="384371599"/>
      </c:barChart>
      <c:catAx>
        <c:axId val="3843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71599"/>
        <c:crosses val="autoZero"/>
        <c:auto val="1"/>
        <c:lblAlgn val="ctr"/>
        <c:lblOffset val="100"/>
        <c:noMultiLvlLbl val="0"/>
      </c:catAx>
      <c:valAx>
        <c:axId val="3843715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43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2-4103-9D8B-D6AC680C3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2-4103-9D8B-D6AC680C3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2-4103-9D8B-D6AC680C3C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32-4103-9D8B-D6AC680C3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999296"/>
        <c:axId val="706999776"/>
      </c:barChart>
      <c:catAx>
        <c:axId val="706999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6999776"/>
        <c:crosses val="autoZero"/>
        <c:auto val="1"/>
        <c:lblAlgn val="ctr"/>
        <c:lblOffset val="100"/>
        <c:noMultiLvlLbl val="0"/>
      </c:catAx>
      <c:valAx>
        <c:axId val="706999776"/>
        <c:scaling>
          <c:orientation val="minMax"/>
          <c:max val="1.7000000000000002"/>
          <c:min val="-0.4"/>
        </c:scaling>
        <c:delete val="1"/>
        <c:axPos val="l"/>
        <c:numFmt formatCode="#,##0.0" sourceLinked="0"/>
        <c:majorTickMark val="none"/>
        <c:minorTickMark val="none"/>
        <c:tickLblPos val="nextTo"/>
        <c:crossAx val="706999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Swasta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94-4A85-A5C4-05B61887C5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94-4A85-A5C4-05B61887C5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994-4A85-A5C4-05B61887C5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Private, </a:t>
                    </a:r>
                    <a:fld id="{108ED99C-638A-4A7F-8C81-9FF094478E3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94-4A85-A5C4-05B61887C5A9}"/>
                </c:ext>
              </c:extLst>
            </c:dLbl>
            <c:dLbl>
              <c:idx val="1"/>
              <c:layout>
                <c:manualLayout>
                  <c:x val="-2.4709304345530005E-2"/>
                  <c:y val="4.338794744068084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Government, </a:t>
                    </a:r>
                    <a:fld id="{10C795F3-A292-4820-A213-20230A4A9EBF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7962886013394"/>
                      <c:h val="0.11305951104481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94-4A85-A5C4-05B61887C5A9}"/>
                </c:ext>
              </c:extLst>
            </c:dLbl>
            <c:dLbl>
              <c:idx val="2"/>
              <c:layout>
                <c:manualLayout>
                  <c:x val="0.12565327481666058"/>
                  <c:y val="1.25063988395514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SOE</a:t>
                    </a:r>
                    <a:r>
                      <a:rPr lang="en-US" baseline="0" dirty="0"/>
                      <a:t>, </a:t>
                    </a:r>
                    <a:fld id="{AC668EF7-320F-48E7-8E01-B59D32E5A835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994-4A85-A5C4-05B61887C5A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Swasta</c:v>
                </c:pt>
                <c:pt idx="1">
                  <c:v>Pemerintah</c:v>
                </c:pt>
                <c:pt idx="2">
                  <c:v>BUMN/D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88.52</c:v>
                </c:pt>
                <c:pt idx="1">
                  <c:v>7.71</c:v>
                </c:pt>
                <c:pt idx="2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4-4A85-A5C4-05B61887C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Ease of Doing Business and Investment Score</a:t>
            </a:r>
            <a:endParaRPr lang="en-ID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D"/>
        </a:p>
      </c:txPr>
    </c:title>
    <c:autoTitleDeleted val="0"/>
    <c:plotArea>
      <c:layout>
        <c:manualLayout>
          <c:layoutTarget val="inner"/>
          <c:xMode val="edge"/>
          <c:yMode val="edge"/>
          <c:x val="0.29623105426112889"/>
          <c:y val="0.10305472604550202"/>
          <c:w val="0.66264364172356194"/>
          <c:h val="0.8376257899179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Graph_1!$B$16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Graph_1!$A$17:$A$26</c:f>
              <c:strCache>
                <c:ptCount val="10"/>
                <c:pt idx="0">
                  <c:v>Memulai Usaha</c:v>
                </c:pt>
                <c:pt idx="1">
                  <c:v>Lokasi Usaha</c:v>
                </c:pt>
                <c:pt idx="2">
                  <c:v>Layanan Utilitas</c:v>
                </c:pt>
                <c:pt idx="3">
                  <c:v>Ketenagakerjaan</c:v>
                </c:pt>
                <c:pt idx="4">
                  <c:v>Jasa Keuangan</c:v>
                </c:pt>
                <c:pt idx="5">
                  <c:v>Perdagangan Internasional</c:v>
                </c:pt>
                <c:pt idx="6">
                  <c:v>Perpajakan</c:v>
                </c:pt>
                <c:pt idx="7">
                  <c:v>Penyelesaian Sengketa</c:v>
                </c:pt>
                <c:pt idx="8">
                  <c:v>Persaingan Pasar</c:v>
                </c:pt>
                <c:pt idx="9">
                  <c:v>Kepailitan Usaha</c:v>
                </c:pt>
              </c:strCache>
            </c:strRef>
          </c:cat>
          <c:val>
            <c:numRef>
              <c:f>Graph_1!$B$17:$B$26</c:f>
              <c:numCache>
                <c:formatCode>0.00</c:formatCode>
                <c:ptCount val="10"/>
                <c:pt idx="0">
                  <c:v>63.722221771876015</c:v>
                </c:pt>
                <c:pt idx="1">
                  <c:v>68.091545020540551</c:v>
                </c:pt>
                <c:pt idx="2">
                  <c:v>70.54924199978511</c:v>
                </c:pt>
                <c:pt idx="3">
                  <c:v>72.203168233235601</c:v>
                </c:pt>
                <c:pt idx="4">
                  <c:v>56.506480989356838</c:v>
                </c:pt>
                <c:pt idx="5">
                  <c:v>64.579746246337805</c:v>
                </c:pt>
                <c:pt idx="6">
                  <c:v>59.905555725097656</c:v>
                </c:pt>
                <c:pt idx="7">
                  <c:v>64.243113199869796</c:v>
                </c:pt>
                <c:pt idx="8">
                  <c:v>52.337105641762413</c:v>
                </c:pt>
                <c:pt idx="9">
                  <c:v>56.962963333333335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F-7A44-85AD-0795666A45CD}"/>
            </c:ext>
          </c:extLst>
        </c:ser>
        <c:ser>
          <c:idx val="1"/>
          <c:order val="1"/>
          <c:tx>
            <c:strRef>
              <c:f>Graph_1!$C$16</c:f>
              <c:strCache>
                <c:ptCount val="1"/>
                <c:pt idx="0">
                  <c:v>Rata" Negara ASEAN lainnya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Graph_1!$A$17:$A$26</c:f>
              <c:strCache>
                <c:ptCount val="10"/>
                <c:pt idx="0">
                  <c:v>Memulai Usaha</c:v>
                </c:pt>
                <c:pt idx="1">
                  <c:v>Lokasi Usaha</c:v>
                </c:pt>
                <c:pt idx="2">
                  <c:v>Layanan Utilitas</c:v>
                </c:pt>
                <c:pt idx="3">
                  <c:v>Ketenagakerjaan</c:v>
                </c:pt>
                <c:pt idx="4">
                  <c:v>Jasa Keuangan</c:v>
                </c:pt>
                <c:pt idx="5">
                  <c:v>Perdagangan Internasional</c:v>
                </c:pt>
                <c:pt idx="6">
                  <c:v>Perpajakan</c:v>
                </c:pt>
                <c:pt idx="7">
                  <c:v>Penyelesaian Sengketa</c:v>
                </c:pt>
                <c:pt idx="8">
                  <c:v>Persaingan Pasar</c:v>
                </c:pt>
                <c:pt idx="9">
                  <c:v>Kepailitan Usaha</c:v>
                </c:pt>
              </c:strCache>
            </c:strRef>
          </c:cat>
          <c:val>
            <c:numRef>
              <c:f>Graph_1!$C$17:$C$26</c:f>
              <c:numCache>
                <c:formatCode>0.00</c:formatCode>
                <c:ptCount val="10"/>
                <c:pt idx="0">
                  <c:v>69.173941426806977</c:v>
                </c:pt>
                <c:pt idx="1">
                  <c:v>67.145021222531796</c:v>
                </c:pt>
                <c:pt idx="2">
                  <c:v>75.653231907222008</c:v>
                </c:pt>
                <c:pt idx="3">
                  <c:v>71.852954016791372</c:v>
                </c:pt>
                <c:pt idx="4">
                  <c:v>63.732098131544063</c:v>
                </c:pt>
                <c:pt idx="5">
                  <c:v>74.55932786729592</c:v>
                </c:pt>
                <c:pt idx="6">
                  <c:v>61.170756022135414</c:v>
                </c:pt>
                <c:pt idx="7">
                  <c:v>66.063087039523666</c:v>
                </c:pt>
                <c:pt idx="8">
                  <c:v>56.697205089860489</c:v>
                </c:pt>
                <c:pt idx="9">
                  <c:v>63.441358888888892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F-7A44-85AD-0795666A4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42133855"/>
        <c:axId val="1442136735"/>
      </c:barChart>
      <c:catAx>
        <c:axId val="144213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136735"/>
        <c:crosses val="autoZero"/>
        <c:auto val="1"/>
        <c:lblAlgn val="ctr"/>
        <c:lblOffset val="100"/>
        <c:noMultiLvlLbl val="0"/>
      </c:catAx>
      <c:valAx>
        <c:axId val="1442136735"/>
        <c:scaling>
          <c:orientation val="minMax"/>
          <c:min val="5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13385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007744326076893"/>
          <c:y val="0.11444703533270639"/>
          <c:w val="0.29492394627142193"/>
          <c:h val="0.10557107591254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400" b="1" dirty="0">
                <a:solidFill>
                  <a:schemeClr val="tx1"/>
                </a:solidFill>
              </a:rPr>
              <a:t>GDP and </a:t>
            </a:r>
            <a:r>
              <a:rPr lang="en-ID" sz="1400" b="1" baseline="0" dirty="0">
                <a:solidFill>
                  <a:schemeClr val="tx1"/>
                </a:solidFill>
              </a:rPr>
              <a:t>Components of GDP</a:t>
            </a:r>
            <a:endParaRPr lang="en-ID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D" sz="1400" dirty="0">
                <a:solidFill>
                  <a:schemeClr val="tx1"/>
                </a:solidFill>
              </a:rPr>
              <a:t>(Percent Deviation from Baseline)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D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HIGH!$G$19</c:f>
              <c:strCache>
                <c:ptCount val="1"/>
                <c:pt idx="0">
                  <c:v>Real 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1.1111111111111059E-2"/>
                  <c:y val="2.682563338301043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5-47A9-B8D5-5CF7C3763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HIGH!$H$18:$S$18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HIGH!$H$19:$S$19</c:f>
              <c:numCache>
                <c:formatCode>General</c:formatCode>
                <c:ptCount val="12"/>
                <c:pt idx="0">
                  <c:v>0</c:v>
                </c:pt>
                <c:pt idx="1">
                  <c:v>0.1187796</c:v>
                </c:pt>
                <c:pt idx="2">
                  <c:v>0.48949300000000001</c:v>
                </c:pt>
                <c:pt idx="3">
                  <c:v>0.74112480000000003</c:v>
                </c:pt>
                <c:pt idx="4">
                  <c:v>0.83596780000000004</c:v>
                </c:pt>
                <c:pt idx="5">
                  <c:v>0.82383530000000005</c:v>
                </c:pt>
                <c:pt idx="6">
                  <c:v>0.7620943</c:v>
                </c:pt>
                <c:pt idx="7">
                  <c:v>0.68894659999999996</c:v>
                </c:pt>
                <c:pt idx="8">
                  <c:v>0.62205630000000001</c:v>
                </c:pt>
                <c:pt idx="9">
                  <c:v>0.56552999999999998</c:v>
                </c:pt>
                <c:pt idx="10">
                  <c:v>0.51754719999999999</c:v>
                </c:pt>
                <c:pt idx="11">
                  <c:v>0.47531519999999999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95-47A9-B8D5-5CF7C37630CB}"/>
            </c:ext>
          </c:extLst>
        </c:ser>
        <c:ser>
          <c:idx val="1"/>
          <c:order val="1"/>
          <c:tx>
            <c:strRef>
              <c:f>HIGH!$G$20</c:f>
              <c:strCache>
                <c:ptCount val="1"/>
                <c:pt idx="0">
                  <c:v>Consumption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2.7777777777777779E-3"/>
                  <c:y val="-2.98062593144560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5-47A9-B8D5-5CF7C3763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HIGH!$H$18:$S$18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HIGH!$H$20:$S$20</c:f>
              <c:numCache>
                <c:formatCode>General</c:formatCode>
                <c:ptCount val="12"/>
                <c:pt idx="0">
                  <c:v>0</c:v>
                </c:pt>
                <c:pt idx="1">
                  <c:v>0.83586769999999999</c:v>
                </c:pt>
                <c:pt idx="2">
                  <c:v>0.64540189999999997</c:v>
                </c:pt>
                <c:pt idx="3">
                  <c:v>0.70996060000000005</c:v>
                </c:pt>
                <c:pt idx="4">
                  <c:v>0.82068680000000005</c:v>
                </c:pt>
                <c:pt idx="5">
                  <c:v>0.92770030000000003</c:v>
                </c:pt>
                <c:pt idx="6">
                  <c:v>1.0089330000000001</c:v>
                </c:pt>
                <c:pt idx="7">
                  <c:v>1.055247</c:v>
                </c:pt>
                <c:pt idx="8">
                  <c:v>1.067053</c:v>
                </c:pt>
                <c:pt idx="9">
                  <c:v>1.04986</c:v>
                </c:pt>
                <c:pt idx="10">
                  <c:v>1.010861</c:v>
                </c:pt>
                <c:pt idx="11">
                  <c:v>0.95709379999999999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95-47A9-B8D5-5CF7C37630CB}"/>
            </c:ext>
          </c:extLst>
        </c:ser>
        <c:ser>
          <c:idx val="2"/>
          <c:order val="2"/>
          <c:tx>
            <c:strRef>
              <c:f>HIGH!$G$21</c:f>
              <c:strCache>
                <c:ptCount val="1"/>
                <c:pt idx="0">
                  <c:v>Investment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6.6666666666666666E-2"/>
                  <c:y val="-2.384500745156482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5-47A9-B8D5-5CF7C3763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HIGH!$H$18:$S$18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HIGH!$H$21:$S$21</c:f>
              <c:numCache>
                <c:formatCode>General</c:formatCode>
                <c:ptCount val="12"/>
                <c:pt idx="0">
                  <c:v>0</c:v>
                </c:pt>
                <c:pt idx="1">
                  <c:v>1.452134</c:v>
                </c:pt>
                <c:pt idx="2">
                  <c:v>2.1393330000000002</c:v>
                </c:pt>
                <c:pt idx="3">
                  <c:v>2.1291380000000002</c:v>
                </c:pt>
                <c:pt idx="4">
                  <c:v>1.759633</c:v>
                </c:pt>
                <c:pt idx="5">
                  <c:v>1.2857730000000001</c:v>
                </c:pt>
                <c:pt idx="6">
                  <c:v>0.86611939999999998</c:v>
                </c:pt>
                <c:pt idx="7">
                  <c:v>0.5613939</c:v>
                </c:pt>
                <c:pt idx="8">
                  <c:v>0.36946390000000001</c:v>
                </c:pt>
                <c:pt idx="9">
                  <c:v>0.26140809999999998</c:v>
                </c:pt>
                <c:pt idx="10">
                  <c:v>0.20556730000000001</c:v>
                </c:pt>
                <c:pt idx="11">
                  <c:v>0.17821390000000001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95-47A9-B8D5-5CF7C37630CB}"/>
            </c:ext>
          </c:extLst>
        </c:ser>
        <c:ser>
          <c:idx val="3"/>
          <c:order val="3"/>
          <c:tx>
            <c:strRef>
              <c:f>HIGH!$G$22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5.9612518628912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5-47A9-B8D5-5CF7C3763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HIGH!$H$18:$S$18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HIGH!$H$22:$S$22</c:f>
              <c:numCache>
                <c:formatCode>General</c:formatCode>
                <c:ptCount val="12"/>
                <c:pt idx="0">
                  <c:v>0</c:v>
                </c:pt>
                <c:pt idx="1">
                  <c:v>-1.348198</c:v>
                </c:pt>
                <c:pt idx="2">
                  <c:v>-1.4208050000000001</c:v>
                </c:pt>
                <c:pt idx="3">
                  <c:v>-1.3489359999999999</c:v>
                </c:pt>
                <c:pt idx="4">
                  <c:v>-1.206269</c:v>
                </c:pt>
                <c:pt idx="5">
                  <c:v>-1.058878</c:v>
                </c:pt>
                <c:pt idx="6">
                  <c:v>-0.94030970000000003</c:v>
                </c:pt>
                <c:pt idx="7">
                  <c:v>-0.85678989999999999</c:v>
                </c:pt>
                <c:pt idx="8">
                  <c:v>-0.80145979999999994</c:v>
                </c:pt>
                <c:pt idx="9">
                  <c:v>-0.76403189999999999</c:v>
                </c:pt>
                <c:pt idx="10">
                  <c:v>-0.73577599999999999</c:v>
                </c:pt>
                <c:pt idx="11">
                  <c:v>-0.71108629999999995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95-47A9-B8D5-5CF7C37630CB}"/>
            </c:ext>
          </c:extLst>
        </c:ser>
        <c:ser>
          <c:idx val="4"/>
          <c:order val="4"/>
          <c:tx>
            <c:strRef>
              <c:f>HIGH!$G$23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8.3333333333333332E-3"/>
                  <c:y val="-5.6631892697466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95-47A9-B8D5-5CF7C3763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HIGH!$H$18:$S$18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HIGH!$H$23:$S$23</c:f>
              <c:numCache>
                <c:formatCode>General</c:formatCode>
                <c:ptCount val="12"/>
                <c:pt idx="0">
                  <c:v>0</c:v>
                </c:pt>
                <c:pt idx="1">
                  <c:v>0.82102459999999999</c:v>
                </c:pt>
                <c:pt idx="2">
                  <c:v>0.87443729999999997</c:v>
                </c:pt>
                <c:pt idx="3">
                  <c:v>0.74903810000000004</c:v>
                </c:pt>
                <c:pt idx="4">
                  <c:v>0.53808310000000004</c:v>
                </c:pt>
                <c:pt idx="5">
                  <c:v>0.33075949999999998</c:v>
                </c:pt>
                <c:pt idx="6">
                  <c:v>0.17264850000000001</c:v>
                </c:pt>
                <c:pt idx="7">
                  <c:v>7.0904700000000001E-2</c:v>
                </c:pt>
                <c:pt idx="8">
                  <c:v>1.30008E-2</c:v>
                </c:pt>
                <c:pt idx="9">
                  <c:v>-1.8294000000000001E-2</c:v>
                </c:pt>
                <c:pt idx="10">
                  <c:v>-3.6894700000000002E-2</c:v>
                </c:pt>
                <c:pt idx="11">
                  <c:v>-5.1093800000000002E-2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995-47A9-B8D5-5CF7C3763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8145136"/>
        <c:axId val="1158146096"/>
      </c:lineChart>
      <c:catAx>
        <c:axId val="11581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146096"/>
        <c:crosses val="autoZero"/>
        <c:auto val="1"/>
        <c:lblAlgn val="ctr"/>
        <c:lblOffset val="100"/>
        <c:noMultiLvlLbl val="0"/>
      </c:catAx>
      <c:valAx>
        <c:axId val="115814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14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r>
              <a:rPr lang="es-ES" sz="1400" b="1" dirty="0">
                <a:latin typeface="+mn-lt"/>
              </a:rPr>
              <a:t>GDP </a:t>
            </a:r>
            <a:r>
              <a:rPr lang="es-ES" sz="1400" b="1" dirty="0" err="1">
                <a:latin typeface="+mn-lt"/>
              </a:rPr>
              <a:t>Growth</a:t>
            </a:r>
            <a:r>
              <a:rPr lang="es-ES" sz="1400" b="1" dirty="0">
                <a:latin typeface="+mn-lt"/>
              </a:rPr>
              <a:t> (%) 2024 - G20 &amp; ASEAN </a:t>
            </a:r>
            <a:r>
              <a:rPr lang="es-ES" sz="1400" b="1" dirty="0" err="1">
                <a:latin typeface="+mn-lt"/>
              </a:rPr>
              <a:t>Countries</a:t>
            </a:r>
            <a:endParaRPr lang="es-ES" sz="1400" dirty="0">
              <a:latin typeface="+mn-lt"/>
            </a:endParaRPr>
          </a:p>
        </c:rich>
      </c:tx>
      <c:layout>
        <c:manualLayout>
          <c:xMode val="edge"/>
          <c:yMode val="edge"/>
          <c:x val="0.113172100143936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32594886639322274"/>
          <c:y val="8.9696980278970065E-2"/>
          <c:w val="0.65615333905456297"/>
          <c:h val="0.87935482671031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1-4FC6-A3DE-932963BA7C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A0-4F52-951B-8755B1B07B32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11-467F-BFE9-C2AE4DA3BF31}"/>
              </c:ext>
            </c:extLst>
          </c:dPt>
          <c:dLbls>
            <c:dLbl>
              <c:idx val="16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5.0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411-467F-BFE9-C2AE4DA3BF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Germany</c:v>
                </c:pt>
                <c:pt idx="1">
                  <c:v>Japan</c:v>
                </c:pt>
                <c:pt idx="2">
                  <c:v>Italy</c:v>
                </c:pt>
                <c:pt idx="3">
                  <c:v>Euro Area</c:v>
                </c:pt>
                <c:pt idx="4">
                  <c:v>Netherlands</c:v>
                </c:pt>
                <c:pt idx="5">
                  <c:v>UK</c:v>
                </c:pt>
                <c:pt idx="6">
                  <c:v>Canada*</c:v>
                </c:pt>
                <c:pt idx="7">
                  <c:v>France</c:v>
                </c:pt>
                <c:pt idx="8">
                  <c:v>Mexico</c:v>
                </c:pt>
                <c:pt idx="9">
                  <c:v>South Korea</c:v>
                </c:pt>
                <c:pt idx="10">
                  <c:v>US</c:v>
                </c:pt>
                <c:pt idx="11">
                  <c:v>Spain</c:v>
                </c:pt>
                <c:pt idx="12">
                  <c:v>Singapore</c:v>
                </c:pt>
                <c:pt idx="13">
                  <c:v>Russia</c:v>
                </c:pt>
                <c:pt idx="14">
                  <c:v>Turkiye*</c:v>
                </c:pt>
                <c:pt idx="15">
                  <c:v>China</c:v>
                </c:pt>
                <c:pt idx="16">
                  <c:v>Indonesia</c:v>
                </c:pt>
                <c:pt idx="17">
                  <c:v>Malaysia</c:v>
                </c:pt>
                <c:pt idx="18">
                  <c:v>Philippines</c:v>
                </c:pt>
                <c:pt idx="19">
                  <c:v>India*</c:v>
                </c:pt>
              </c:strCache>
            </c:strRef>
          </c:cat>
          <c:val>
            <c:numRef>
              <c:f>Sheet1!$B$2:$B$21</c:f>
              <c:numCache>
                <c:formatCode>0.0</c:formatCode>
                <c:ptCount val="20"/>
                <c:pt idx="0">
                  <c:v>-0.2</c:v>
                </c:pt>
                <c:pt idx="1">
                  <c:v>0.1</c:v>
                </c:pt>
                <c:pt idx="2">
                  <c:v>0.6</c:v>
                </c:pt>
                <c:pt idx="3">
                  <c:v>0.8</c:v>
                </c:pt>
                <c:pt idx="4">
                  <c:v>0.9</c:v>
                </c:pt>
                <c:pt idx="5">
                  <c:v>0.9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1.5</c:v>
                </c:pt>
                <c:pt idx="9">
                  <c:v>2.1</c:v>
                </c:pt>
                <c:pt idx="10">
                  <c:v>2.8</c:v>
                </c:pt>
                <c:pt idx="11">
                  <c:v>3</c:v>
                </c:pt>
                <c:pt idx="12">
                  <c:v>4</c:v>
                </c:pt>
                <c:pt idx="13">
                  <c:v>4.0999999999999996</c:v>
                </c:pt>
                <c:pt idx="14">
                  <c:v>4.5</c:v>
                </c:pt>
                <c:pt idx="15">
                  <c:v>5</c:v>
                </c:pt>
                <c:pt idx="16" formatCode="0.00">
                  <c:v>5.03</c:v>
                </c:pt>
                <c:pt idx="17">
                  <c:v>5.0999999999999996</c:v>
                </c:pt>
                <c:pt idx="18">
                  <c:v>5.6</c:v>
                </c:pt>
                <c:pt idx="19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11-467F-BFE9-C2AE4DA3B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29145088"/>
        <c:axId val="729144104"/>
      </c:barChart>
      <c:catAx>
        <c:axId val="72914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9144104"/>
        <c:crosses val="autoZero"/>
        <c:auto val="1"/>
        <c:lblAlgn val="ctr"/>
        <c:lblOffset val="500"/>
        <c:noMultiLvlLbl val="0"/>
      </c:catAx>
      <c:valAx>
        <c:axId val="7291441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291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ID" sz="1400" b="1" i="0" u="none" strike="noStrike" baseline="0" dirty="0">
                <a:solidFill>
                  <a:schemeClr val="tx1"/>
                </a:solidFill>
              </a:rPr>
              <a:t>Indonesia's Economic Growth Projection</a:t>
            </a:r>
            <a:endParaRPr lang="en-US" b="1" dirty="0">
              <a:solidFill>
                <a:schemeClr val="tx1"/>
              </a:solidFill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(Percent)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  Indonesia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4E-495C-83F2-86F5DFA3C9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E-495C-83F2-86F5DFA3C9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4E-495C-83F2-86F5DFA3C9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E-495C-83F2-86F5DFA3C9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4E-495C-83F2-86F5DFA3C92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E-495C-83F2-86F5DFA3C92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54E-495C-83F2-86F5DFA3C9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Sheet1!$F$11:$N$12</c:f>
              <c:multiLvlStrCache>
                <c:ptCount val="9"/>
                <c:lvl>
                  <c:pt idx="1">
                    <c:v>2024f</c:v>
                  </c:pt>
                  <c:pt idx="2">
                    <c:v>2025f</c:v>
                  </c:pt>
                  <c:pt idx="3">
                    <c:v>2024f</c:v>
                  </c:pt>
                  <c:pt idx="4">
                    <c:v>2025f</c:v>
                  </c:pt>
                  <c:pt idx="5">
                    <c:v>2024f</c:v>
                  </c:pt>
                  <c:pt idx="6">
                    <c:v>2025f</c:v>
                  </c:pt>
                  <c:pt idx="7">
                    <c:v>2024f</c:v>
                  </c:pt>
                  <c:pt idx="8">
                    <c:v>2025f</c:v>
                  </c:pt>
                </c:lvl>
                <c:lvl>
                  <c:pt idx="0">
                    <c:v>2023</c:v>
                  </c:pt>
                  <c:pt idx="1">
                    <c:v>IMF</c:v>
                  </c:pt>
                  <c:pt idx="3">
                    <c:v>World Bank</c:v>
                  </c:pt>
                  <c:pt idx="5">
                    <c:v>Bloomberg</c:v>
                  </c:pt>
                  <c:pt idx="7">
                    <c:v>OECD</c:v>
                  </c:pt>
                </c:lvl>
              </c:multiLvlStrCache>
            </c:multiLvlStrRef>
          </c:cat>
          <c:val>
            <c:numRef>
              <c:f>Sheet1!$F$13:$N$13</c:f>
              <c:numCache>
                <c:formatCode>General</c:formatCode>
                <c:ptCount val="9"/>
                <c:pt idx="0">
                  <c:v>5.0999999999999996</c:v>
                </c:pt>
                <c:pt idx="1">
                  <c:v>5</c:v>
                </c:pt>
                <c:pt idx="2">
                  <c:v>5.0999999999999996</c:v>
                </c:pt>
                <c:pt idx="3">
                  <c:v>5</c:v>
                </c:pt>
                <c:pt idx="4">
                  <c:v>5.0999999999999996</c:v>
                </c:pt>
                <c:pt idx="5">
                  <c:v>5</c:v>
                </c:pt>
                <c:pt idx="6">
                  <c:v>5.0999999999999996</c:v>
                </c:pt>
                <c:pt idx="7">
                  <c:v>5.0999999999999996</c:v>
                </c:pt>
                <c:pt idx="8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E-495C-83F2-86F5DFA3C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1209230272"/>
        <c:axId val="1209220192"/>
      </c:barChart>
      <c:catAx>
        <c:axId val="12092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220192"/>
        <c:crosses val="autoZero"/>
        <c:auto val="1"/>
        <c:lblAlgn val="ctr"/>
        <c:lblOffset val="100"/>
        <c:noMultiLvlLbl val="0"/>
      </c:catAx>
      <c:valAx>
        <c:axId val="120922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92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Government Budget (Deficit) to GDP %, </a:t>
            </a:r>
            <a:r>
              <a:rPr lang="en-US" sz="1200" b="0" dirty="0"/>
              <a:t>2023 - G20 and ASEAN Countries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82262387126425"/>
          <c:y val="0.10951026120300839"/>
          <c:w val="0.75713805896762199"/>
          <c:h val="0.87249023544653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709-4A62-A230-3699A8D8F23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52-467B-B950-370F8E1BFDD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2C8-E640-A99C-81D4E14359F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09-4A62-A230-3699A8D8F23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52-467B-B950-370F8E1BFDD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2C8-E640-A99C-81D4E14359F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2C8-E640-A99C-81D4E14359FF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C8-E640-A99C-81D4E14359F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2C8-E640-A99C-81D4E14359F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709-4A62-A230-3699A8D8F23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709-4A62-A230-3699A8D8F23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2C8-E640-A99C-81D4E14359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Brazil</c:v>
                </c:pt>
                <c:pt idx="1">
                  <c:v>US</c:v>
                </c:pt>
                <c:pt idx="2">
                  <c:v>France</c:v>
                </c:pt>
                <c:pt idx="3">
                  <c:v>Philippines</c:v>
                </c:pt>
                <c:pt idx="4">
                  <c:v>Japan</c:v>
                </c:pt>
                <c:pt idx="5">
                  <c:v>UK</c:v>
                </c:pt>
                <c:pt idx="6">
                  <c:v>Turkey</c:v>
                </c:pt>
                <c:pt idx="7">
                  <c:v>Malaysia</c:v>
                </c:pt>
                <c:pt idx="8">
                  <c:v>Italy</c:v>
                </c:pt>
                <c:pt idx="9">
                  <c:v>China</c:v>
                </c:pt>
                <c:pt idx="10">
                  <c:v>India</c:v>
                </c:pt>
                <c:pt idx="11">
                  <c:v>South Africa</c:v>
                </c:pt>
                <c:pt idx="12">
                  <c:v>Mexico</c:v>
                </c:pt>
                <c:pt idx="13">
                  <c:v>Thailand</c:v>
                </c:pt>
                <c:pt idx="14">
                  <c:v>Vietnam</c:v>
                </c:pt>
                <c:pt idx="15">
                  <c:v>Euro Area</c:v>
                </c:pt>
                <c:pt idx="16">
                  <c:v>Spain</c:v>
                </c:pt>
                <c:pt idx="17">
                  <c:v>Indonesia</c:v>
                </c:pt>
                <c:pt idx="18">
                  <c:v>Germany</c:v>
                </c:pt>
                <c:pt idx="19">
                  <c:v>Saudi Arabia</c:v>
                </c:pt>
                <c:pt idx="20">
                  <c:v>South Korea</c:v>
                </c:pt>
                <c:pt idx="21">
                  <c:v>Australia</c:v>
                </c:pt>
                <c:pt idx="22">
                  <c:v>Canada</c:v>
                </c:pt>
                <c:pt idx="23">
                  <c:v>Russia</c:v>
                </c:pt>
                <c:pt idx="24">
                  <c:v>Argentina</c:v>
                </c:pt>
                <c:pt idx="25">
                  <c:v>Netherlands</c:v>
                </c:pt>
                <c:pt idx="26">
                  <c:v>Switzerland</c:v>
                </c:pt>
                <c:pt idx="27">
                  <c:v>Singapore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-7.27</c:v>
                </c:pt>
                <c:pt idx="1">
                  <c:v>-6.36</c:v>
                </c:pt>
                <c:pt idx="2">
                  <c:v>-5.97</c:v>
                </c:pt>
                <c:pt idx="3" formatCode="0.00">
                  <c:v>-5.78</c:v>
                </c:pt>
                <c:pt idx="4">
                  <c:v>-5.5</c:v>
                </c:pt>
                <c:pt idx="5">
                  <c:v>-5.3</c:v>
                </c:pt>
                <c:pt idx="6">
                  <c:v>-5.01</c:v>
                </c:pt>
                <c:pt idx="7" formatCode="0.00">
                  <c:v>-5</c:v>
                </c:pt>
                <c:pt idx="8">
                  <c:v>-4.95</c:v>
                </c:pt>
                <c:pt idx="9">
                  <c:v>-4.91</c:v>
                </c:pt>
                <c:pt idx="10">
                  <c:v>-4.63</c:v>
                </c:pt>
                <c:pt idx="11">
                  <c:v>-4.53</c:v>
                </c:pt>
                <c:pt idx="12">
                  <c:v>-4.1900000000000004</c:v>
                </c:pt>
                <c:pt idx="13" formatCode="0.00">
                  <c:v>-4.09</c:v>
                </c:pt>
                <c:pt idx="14" formatCode="0.00">
                  <c:v>-4</c:v>
                </c:pt>
                <c:pt idx="15">
                  <c:v>-3.6</c:v>
                </c:pt>
                <c:pt idx="16">
                  <c:v>-3.17</c:v>
                </c:pt>
                <c:pt idx="17">
                  <c:v>-2.98</c:v>
                </c:pt>
                <c:pt idx="18">
                  <c:v>-2.61</c:v>
                </c:pt>
                <c:pt idx="19">
                  <c:v>-2.34</c:v>
                </c:pt>
                <c:pt idx="20">
                  <c:v>-2.33</c:v>
                </c:pt>
                <c:pt idx="21">
                  <c:v>-2.06</c:v>
                </c:pt>
                <c:pt idx="22">
                  <c:v>-1.84</c:v>
                </c:pt>
                <c:pt idx="23">
                  <c:v>-0.41</c:v>
                </c:pt>
                <c:pt idx="24">
                  <c:v>-0.25</c:v>
                </c:pt>
                <c:pt idx="25">
                  <c:v>0.1</c:v>
                </c:pt>
                <c:pt idx="26">
                  <c:v>0.5</c:v>
                </c:pt>
                <c:pt idx="27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709-4A62-A230-3699A8D8F2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29145088"/>
        <c:axId val="729144104"/>
      </c:barChart>
      <c:catAx>
        <c:axId val="72914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9144104"/>
        <c:crosses val="autoZero"/>
        <c:auto val="1"/>
        <c:lblAlgn val="ctr"/>
        <c:lblOffset val="400"/>
        <c:noMultiLvlLbl val="0"/>
      </c:catAx>
      <c:valAx>
        <c:axId val="729144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91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200" b="1" i="0" u="none" strike="noStrike" baseline="0" dirty="0"/>
              <a:t>Government Debt-to-GDP Ratio %</a:t>
            </a:r>
          </a:p>
          <a:p>
            <a:pPr>
              <a:defRPr sz="1200"/>
            </a:pPr>
            <a:r>
              <a:rPr lang="en-GB" sz="1200" b="0" i="0" baseline="0" dirty="0">
                <a:effectLst/>
              </a:rPr>
              <a:t>- G20 &amp; ASEAN Countries</a:t>
            </a:r>
            <a:endParaRPr lang="en-ID" sz="12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82262387126425"/>
          <c:y val="0.10951026120300839"/>
          <c:w val="0.75713805896762199"/>
          <c:h val="0.87249023544653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E1-AF4E-A55A-166F054ADB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E1-AF4E-A55A-166F054ADB9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E1-AF4E-A55A-166F054ADB9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0E1-AF4E-A55A-166F054ADB9A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E1-AF4E-A55A-166F054ADB9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E1-AF4E-A55A-166F054ADB9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E1-AF4E-A55A-166F054ADB9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E1-AF4E-A55A-166F054ADB9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E1-AF4E-A55A-166F054ADB9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E1-AF4E-A55A-166F054ADB9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Russia</c:v>
                </c:pt>
                <c:pt idx="1">
                  <c:v>Turkey</c:v>
                </c:pt>
                <c:pt idx="2">
                  <c:v>Saudi Arabia</c:v>
                </c:pt>
                <c:pt idx="3">
                  <c:v>Switzerland</c:v>
                </c:pt>
                <c:pt idx="4">
                  <c:v>Vietnam</c:v>
                </c:pt>
                <c:pt idx="5">
                  <c:v>Indonesia</c:v>
                </c:pt>
                <c:pt idx="6">
                  <c:v>Netherlands</c:v>
                </c:pt>
                <c:pt idx="7">
                  <c:v>Australia</c:v>
                </c:pt>
                <c:pt idx="8">
                  <c:v>South Korea</c:v>
                </c:pt>
                <c:pt idx="9">
                  <c:v>Mexico</c:v>
                </c:pt>
                <c:pt idx="10">
                  <c:v>Philippines</c:v>
                </c:pt>
                <c:pt idx="11">
                  <c:v>Germany</c:v>
                </c:pt>
                <c:pt idx="12">
                  <c:v>Thailand</c:v>
                </c:pt>
                <c:pt idx="13">
                  <c:v>Malaysia</c:v>
                </c:pt>
                <c:pt idx="14">
                  <c:v>South Africa</c:v>
                </c:pt>
                <c:pt idx="15">
                  <c:v>Argentina</c:v>
                </c:pt>
                <c:pt idx="16">
                  <c:v>India</c:v>
                </c:pt>
                <c:pt idx="17">
                  <c:v>Euro Area</c:v>
                </c:pt>
                <c:pt idx="18">
                  <c:v>Brazil</c:v>
                </c:pt>
                <c:pt idx="19">
                  <c:v>China</c:v>
                </c:pt>
                <c:pt idx="20">
                  <c:v>Spain</c:v>
                </c:pt>
                <c:pt idx="21">
                  <c:v>Canada</c:v>
                </c:pt>
                <c:pt idx="22">
                  <c:v>UK</c:v>
                </c:pt>
                <c:pt idx="23">
                  <c:v>France</c:v>
                </c:pt>
                <c:pt idx="24">
                  <c:v>US</c:v>
                </c:pt>
                <c:pt idx="25">
                  <c:v>Italy</c:v>
                </c:pt>
                <c:pt idx="26">
                  <c:v>Singapore</c:v>
                </c:pt>
                <c:pt idx="27">
                  <c:v>Japan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20.399999999999999</c:v>
                </c:pt>
                <c:pt idx="1">
                  <c:v>26</c:v>
                </c:pt>
                <c:pt idx="2">
                  <c:v>30.6</c:v>
                </c:pt>
                <c:pt idx="3">
                  <c:v>30.8</c:v>
                </c:pt>
                <c:pt idx="4" formatCode="0.00">
                  <c:v>33.200000000000003</c:v>
                </c:pt>
                <c:pt idx="5">
                  <c:v>39.200000000000003</c:v>
                </c:pt>
                <c:pt idx="6">
                  <c:v>45.1</c:v>
                </c:pt>
                <c:pt idx="7">
                  <c:v>49.6</c:v>
                </c:pt>
                <c:pt idx="8">
                  <c:v>54.3</c:v>
                </c:pt>
                <c:pt idx="9">
                  <c:v>57.9</c:v>
                </c:pt>
                <c:pt idx="10" formatCode="0.00">
                  <c:v>58.2</c:v>
                </c:pt>
                <c:pt idx="11">
                  <c:v>62.1</c:v>
                </c:pt>
                <c:pt idx="12" formatCode="0.00">
                  <c:v>66.099999999999994</c:v>
                </c:pt>
                <c:pt idx="13" formatCode="0.00">
                  <c:v>68.099999999999994</c:v>
                </c:pt>
                <c:pt idx="14">
                  <c:v>77.400000000000006</c:v>
                </c:pt>
                <c:pt idx="15" formatCode="0.00">
                  <c:v>78.5</c:v>
                </c:pt>
                <c:pt idx="16">
                  <c:v>82.6</c:v>
                </c:pt>
                <c:pt idx="17">
                  <c:v>88.4</c:v>
                </c:pt>
                <c:pt idx="18">
                  <c:v>92</c:v>
                </c:pt>
                <c:pt idx="19">
                  <c:v>93.8</c:v>
                </c:pt>
                <c:pt idx="20">
                  <c:v>100.7</c:v>
                </c:pt>
                <c:pt idx="21">
                  <c:v>103.2</c:v>
                </c:pt>
                <c:pt idx="22">
                  <c:v>103.8</c:v>
                </c:pt>
                <c:pt idx="23">
                  <c:v>115.3</c:v>
                </c:pt>
                <c:pt idx="24">
                  <c:v>124.1</c:v>
                </c:pt>
                <c:pt idx="25">
                  <c:v>138.69999999999999</c:v>
                </c:pt>
                <c:pt idx="26">
                  <c:v>175.8</c:v>
                </c:pt>
                <c:pt idx="27">
                  <c:v>248.7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E1-AF4E-A55A-166F054AD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29145088"/>
        <c:axId val="729144104"/>
      </c:barChart>
      <c:catAx>
        <c:axId val="72914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9144104"/>
        <c:crosses val="autoZero"/>
        <c:auto val="1"/>
        <c:lblAlgn val="ctr"/>
        <c:lblOffset val="400"/>
        <c:noMultiLvlLbl val="0"/>
      </c:catAx>
      <c:valAx>
        <c:axId val="729144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91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u="none" strike="noStrike" kern="1200" spc="0" baseline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Inflation % </a:t>
            </a:r>
          </a:p>
          <a:p>
            <a:pPr>
              <a:defRPr sz="1200"/>
            </a:pPr>
            <a:r>
              <a:rPr lang="en-GB" sz="1200" b="0" i="0" u="none" strike="noStrike" kern="1200" spc="0" baseline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G20 &amp; ASEAN Countries</a:t>
            </a:r>
            <a:endParaRPr lang="en-ID" sz="1200" b="0" i="0" u="none" strike="noStrike" kern="1200" spc="0" baseline="0" dirty="0">
              <a:solidFill>
                <a:prstClr val="blac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08685509543878"/>
          <c:y val="0.1060931968637929"/>
          <c:w val="0.76897885009472988"/>
          <c:h val="0.87685401391003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E-6D4A-8819-33325EE46A3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E-6D4A-8819-33325EE46A3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E-6D4A-8819-33325EE46A3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E-6D4A-8819-33325EE46A3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66E-6D4A-8819-33325EE46A3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6E-6D4A-8819-33325EE46A3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6E-6D4A-8819-33325EE46A3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6E-6D4A-8819-33325EE46A3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6E-6D4A-8819-33325EE46A3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6E-6D4A-8819-33325EE46A34}"/>
              </c:ext>
            </c:extLst>
          </c:dPt>
          <c:dLbls>
            <c:dLbl>
              <c:idx val="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66E-6D4A-8819-33325EE46A3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4,83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66E-6D4A-8819-33325EE46A3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9,5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6E-6D4A-8819-33325EE46A34}"/>
                </c:ext>
              </c:extLst>
            </c:dLbl>
            <c:dLbl>
              <c:idx val="2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/>
                      <a:t>44,38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66E-6D4A-8819-33325EE46A34}"/>
                </c:ext>
              </c:extLst>
            </c:dLbl>
            <c:dLbl>
              <c:idx val="2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/>
                      <a:t>117,8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A66E-6D4A-8819-33325EE46A3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Switzerland</c:v>
                </c:pt>
                <c:pt idx="1">
                  <c:v>China</c:v>
                </c:pt>
                <c:pt idx="2">
                  <c:v>Indonesia</c:v>
                </c:pt>
                <c:pt idx="3">
                  <c:v>Thailand</c:v>
                </c:pt>
                <c:pt idx="4">
                  <c:v>France</c:v>
                </c:pt>
                <c:pt idx="5">
                  <c:v>Italy</c:v>
                </c:pt>
                <c:pt idx="6">
                  <c:v>Singapore</c:v>
                </c:pt>
                <c:pt idx="7">
                  <c:v>Malaysia</c:v>
                </c:pt>
                <c:pt idx="8">
                  <c:v>Canada</c:v>
                </c:pt>
                <c:pt idx="9">
                  <c:v>South Korea</c:v>
                </c:pt>
                <c:pt idx="10">
                  <c:v>Germany</c:v>
                </c:pt>
                <c:pt idx="11">
                  <c:v>Australia</c:v>
                </c:pt>
                <c:pt idx="12">
                  <c:v>Euro Area</c:v>
                </c:pt>
                <c:pt idx="13">
                  <c:v>UK</c:v>
                </c:pt>
                <c:pt idx="14">
                  <c:v>Philippines</c:v>
                </c:pt>
                <c:pt idx="15">
                  <c:v>Spain</c:v>
                </c:pt>
                <c:pt idx="16">
                  <c:v>South Africa</c:v>
                </c:pt>
                <c:pt idx="17">
                  <c:v>US</c:v>
                </c:pt>
                <c:pt idx="18">
                  <c:v>Netherlands</c:v>
                </c:pt>
                <c:pt idx="19">
                  <c:v>Mexico</c:v>
                </c:pt>
                <c:pt idx="20">
                  <c:v>Japan</c:v>
                </c:pt>
                <c:pt idx="21">
                  <c:v>Vietnam</c:v>
                </c:pt>
                <c:pt idx="22">
                  <c:v>Brazil</c:v>
                </c:pt>
                <c:pt idx="23">
                  <c:v>Russia</c:v>
                </c:pt>
                <c:pt idx="24">
                  <c:v>Turkey</c:v>
                </c:pt>
                <c:pt idx="25">
                  <c:v>Argentina</c:v>
                </c:pt>
              </c:strCache>
            </c:strRef>
          </c:cat>
          <c:val>
            <c:numRef>
              <c:f>Sheet1!$B$2:$B$27</c:f>
              <c:numCache>
                <c:formatCode>0.0</c:formatCode>
                <c:ptCount val="26"/>
                <c:pt idx="0">
                  <c:v>0.4</c:v>
                </c:pt>
                <c:pt idx="1">
                  <c:v>0.5</c:v>
                </c:pt>
                <c:pt idx="2" formatCode="0.00">
                  <c:v>0.76</c:v>
                </c:pt>
                <c:pt idx="3">
                  <c:v>1.32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2.2000000000000002</c:v>
                </c:pt>
                <c:pt idx="10">
                  <c:v>2.2999999999999998</c:v>
                </c:pt>
                <c:pt idx="11">
                  <c:v>2.4</c:v>
                </c:pt>
                <c:pt idx="12">
                  <c:v>2.5</c:v>
                </c:pt>
                <c:pt idx="13">
                  <c:v>2.5</c:v>
                </c:pt>
                <c:pt idx="14">
                  <c:v>2.9</c:v>
                </c:pt>
                <c:pt idx="15">
                  <c:v>2.9</c:v>
                </c:pt>
                <c:pt idx="16">
                  <c:v>3</c:v>
                </c:pt>
                <c:pt idx="17">
                  <c:v>3</c:v>
                </c:pt>
                <c:pt idx="18">
                  <c:v>3.3</c:v>
                </c:pt>
                <c:pt idx="19">
                  <c:v>3.59</c:v>
                </c:pt>
                <c:pt idx="20">
                  <c:v>3.6</c:v>
                </c:pt>
                <c:pt idx="21">
                  <c:v>3.63</c:v>
                </c:pt>
                <c:pt idx="22">
                  <c:v>4.5599999999999996</c:v>
                </c:pt>
                <c:pt idx="23">
                  <c:v>9.9</c:v>
                </c:pt>
                <c:pt idx="24">
                  <c:v>42.12</c:v>
                </c:pt>
                <c:pt idx="25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6E-6D4A-8819-33325EE46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29145088"/>
        <c:axId val="729144104"/>
      </c:barChart>
      <c:catAx>
        <c:axId val="72914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9144104"/>
        <c:crosses val="autoZero"/>
        <c:auto val="1"/>
        <c:lblAlgn val="ctr"/>
        <c:lblOffset val="400"/>
        <c:noMultiLvlLbl val="0"/>
      </c:catAx>
      <c:valAx>
        <c:axId val="729144104"/>
        <c:scaling>
          <c:orientation val="minMax"/>
          <c:max val="15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7291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</a:rPr>
              <a:t>2025 State Budget Posture</a:t>
            </a:r>
            <a:br>
              <a:rPr lang="en-US" sz="1400" b="1" i="0" u="none" strike="noStrike" kern="1200" spc="0" baseline="0" dirty="0">
                <a:solidFill>
                  <a:schemeClr val="tx1"/>
                </a:solidFill>
              </a:rPr>
            </a:br>
            <a:r>
              <a:rPr lang="en-US" sz="1400" b="0" i="0" u="none" strike="noStrike" kern="1200" spc="0" baseline="0" dirty="0">
                <a:solidFill>
                  <a:schemeClr val="tx1"/>
                </a:solidFill>
              </a:rPr>
              <a:t>(Rp Trillion)</a:t>
            </a:r>
            <a:endParaRPr lang="en-ID" sz="1400" b="0" i="0" u="none" strike="noStrike" kern="1200" spc="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D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Expenditure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2189.3000000000002</c:v>
                </c:pt>
                <c:pt idx="1">
                  <c:v>1160.0999999999999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C-4C35-B332-729419A30E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Expenditure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513.6</c:v>
                </c:pt>
                <c:pt idx="1">
                  <c:v>1541.4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C-4C35-B332-729419A30E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Expenditure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301.60000000000002</c:v>
                </c:pt>
                <c:pt idx="1">
                  <c:v>919.9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C-4C35-B332-729419A30E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Expenditure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C-4C35-B332-729419A30E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4C-4C35-B332-729419A30E84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Expenditure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616.30000000000018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4C-4C35-B332-729419A30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7336096"/>
        <c:axId val="957335136"/>
      </c:barChart>
      <c:catAx>
        <c:axId val="9573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335136"/>
        <c:crosses val="autoZero"/>
        <c:auto val="1"/>
        <c:lblAlgn val="ctr"/>
        <c:lblOffset val="100"/>
        <c:noMultiLvlLbl val="0"/>
      </c:catAx>
      <c:valAx>
        <c:axId val="957335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733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</a:rPr>
              <a:t>Nickel Exports Indonesian Nickel Derivative Products</a:t>
            </a:r>
            <a:br>
              <a:rPr lang="en-US" sz="1400" b="1" i="0" u="none" strike="noStrike" kern="1200" spc="0" baseline="0" dirty="0">
                <a:solidFill>
                  <a:schemeClr val="tx1"/>
                </a:solidFill>
              </a:rPr>
            </a:br>
            <a:r>
              <a:rPr lang="en-US" sz="1400" b="0" i="0" u="none" strike="noStrike" kern="1200" spc="0" baseline="0" dirty="0">
                <a:solidFill>
                  <a:schemeClr val="tx1"/>
                </a:solidFill>
              </a:rPr>
              <a:t>(Billion USD)</a:t>
            </a:r>
          </a:p>
        </c:rich>
      </c:tx>
      <c:layout>
        <c:manualLayout>
          <c:xMode val="edge"/>
          <c:yMode val="edge"/>
          <c:x val="0.34025090911910427"/>
          <c:y val="2.2463503095071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747650810858811E-2"/>
          <c:y val="0.17867571040206409"/>
          <c:w val="0.95441936911821612"/>
          <c:h val="0.572263750312161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FeNi/NPI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 M10</c:v>
                </c:pt>
              </c:strCache>
            </c:strRef>
          </c:cat>
          <c:val>
            <c:numRef>
              <c:f>Sheet1!$B$2:$P$2</c:f>
              <c:numCache>
                <c:formatCode>0.00</c:formatCode>
                <c:ptCount val="15"/>
                <c:pt idx="0">
                  <c:v>0.39429999999999998</c:v>
                </c:pt>
                <c:pt idx="1">
                  <c:v>0.48615800000000003</c:v>
                </c:pt>
                <c:pt idx="2">
                  <c:v>0.37420699999999996</c:v>
                </c:pt>
                <c:pt idx="3">
                  <c:v>0.28879700000000003</c:v>
                </c:pt>
                <c:pt idx="4">
                  <c:v>0.46218300000000001</c:v>
                </c:pt>
                <c:pt idx="5">
                  <c:v>0.53397099999999997</c:v>
                </c:pt>
                <c:pt idx="6">
                  <c:v>1.122363</c:v>
                </c:pt>
                <c:pt idx="7">
                  <c:v>1.5051669999999999</c:v>
                </c:pt>
                <c:pt idx="8">
                  <c:v>1.4441869999999999</c:v>
                </c:pt>
                <c:pt idx="9">
                  <c:v>2.6745740000000002</c:v>
                </c:pt>
                <c:pt idx="10">
                  <c:v>4.9065270000000005</c:v>
                </c:pt>
                <c:pt idx="11">
                  <c:v>7.1679469999999998</c:v>
                </c:pt>
                <c:pt idx="12">
                  <c:v>13.762252999999999</c:v>
                </c:pt>
                <c:pt idx="13">
                  <c:v>15.321014999999999</c:v>
                </c:pt>
                <c:pt idx="14" formatCode="General">
                  <c:v>11.38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4-47AE-B31F-FE1B086E63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Iron and Steel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 M10</c:v>
                </c:pt>
              </c:strCache>
            </c:strRef>
          </c:cat>
          <c:val>
            <c:numRef>
              <c:f>Sheet1!$B$3:$P$3</c:f>
              <c:numCache>
                <c:formatCode>0.00</c:formatCode>
                <c:ptCount val="15"/>
                <c:pt idx="0">
                  <c:v>1.2522170000000001</c:v>
                </c:pt>
                <c:pt idx="1">
                  <c:v>1.5601739999999999</c:v>
                </c:pt>
                <c:pt idx="2">
                  <c:v>1.2378380000000002</c:v>
                </c:pt>
                <c:pt idx="3">
                  <c:v>1.1181730000000001</c:v>
                </c:pt>
                <c:pt idx="4">
                  <c:v>1.434998</c:v>
                </c:pt>
                <c:pt idx="5">
                  <c:v>1.70468</c:v>
                </c:pt>
                <c:pt idx="6">
                  <c:v>0.94055899999999992</c:v>
                </c:pt>
                <c:pt idx="7">
                  <c:v>2.1759770000000001</c:v>
                </c:pt>
                <c:pt idx="8">
                  <c:v>4.7859639999999999</c:v>
                </c:pt>
                <c:pt idx="9">
                  <c:v>5.0711179999999993</c:v>
                </c:pt>
                <c:pt idx="10">
                  <c:v>6.216329</c:v>
                </c:pt>
                <c:pt idx="11">
                  <c:v>14.093090999999999</c:v>
                </c:pt>
                <c:pt idx="12">
                  <c:v>14.554887999999998</c:v>
                </c:pt>
                <c:pt idx="13">
                  <c:v>12.085587000000002</c:v>
                </c:pt>
                <c:pt idx="14" formatCode="General">
                  <c:v>10.61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4-47AE-B31F-FE1B086E63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Nickel Matte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 M10</c:v>
                </c:pt>
              </c:strCache>
            </c:strRef>
          </c:cat>
          <c:val>
            <c:numRef>
              <c:f>Sheet1!$B$4:$P$4</c:f>
              <c:numCache>
                <c:formatCode>0.00</c:formatCode>
                <c:ptCount val="15"/>
                <c:pt idx="0">
                  <c:v>1.429629</c:v>
                </c:pt>
                <c:pt idx="1">
                  <c:v>1.209937</c:v>
                </c:pt>
                <c:pt idx="2">
                  <c:v>0.98183900000000002</c:v>
                </c:pt>
                <c:pt idx="3">
                  <c:v>0.92188999999999999</c:v>
                </c:pt>
                <c:pt idx="4">
                  <c:v>1.0380739999999999</c:v>
                </c:pt>
                <c:pt idx="5">
                  <c:v>0.78974599999999995</c:v>
                </c:pt>
                <c:pt idx="6">
                  <c:v>0.58414299999999997</c:v>
                </c:pt>
                <c:pt idx="7">
                  <c:v>0.62933399999999995</c:v>
                </c:pt>
                <c:pt idx="8">
                  <c:v>0.77690099999999995</c:v>
                </c:pt>
                <c:pt idx="9">
                  <c:v>0.78201200000000004</c:v>
                </c:pt>
                <c:pt idx="10">
                  <c:v>0.76441300000000001</c:v>
                </c:pt>
                <c:pt idx="11">
                  <c:v>0.95317399999999997</c:v>
                </c:pt>
                <c:pt idx="12">
                  <c:v>3.820567</c:v>
                </c:pt>
                <c:pt idx="13">
                  <c:v>4.0949999999999998</c:v>
                </c:pt>
                <c:pt idx="14" formatCode="General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4-47AE-B31F-FE1B086E63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MHP/MSP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 M10</c:v>
                </c:pt>
              </c:strCache>
            </c:strRef>
          </c:cat>
          <c:val>
            <c:numRef>
              <c:f>Sheet1!$B$5:$P$5</c:f>
              <c:numCache>
                <c:formatCode>0.00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0.31145400000000001</c:v>
                </c:pt>
                <c:pt idx="12">
                  <c:v>2.1418089999999999</c:v>
                </c:pt>
                <c:pt idx="13">
                  <c:v>2.6680000000000001</c:v>
                </c:pt>
                <c:pt idx="14" formatCode="General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B4-47AE-B31F-FE1B086E63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Nickel Sulfate + Pure Ni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 M10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13" formatCode="0.00">
                  <c:v>0.27137899999999998</c:v>
                </c:pt>
                <c:pt idx="14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B4-47AE-B31F-FE1B086E6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3050432"/>
        <c:axId val="1673052080"/>
      </c:barChart>
      <c:lineChart>
        <c:grouping val="standard"/>
        <c:varyColors val="0"/>
        <c:ser>
          <c:idx val="5"/>
          <c:order val="5"/>
          <c:tx>
            <c:strRef>
              <c:f>Sheet1!$A$7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 M10</c:v>
                </c:pt>
              </c:strCache>
            </c:strRef>
          </c:cat>
          <c:val>
            <c:numRef>
              <c:f>Sheet1!$B$7:$P$7</c:f>
              <c:numCache>
                <c:formatCode>0.00</c:formatCode>
                <c:ptCount val="15"/>
                <c:pt idx="0">
                  <c:v>3.0761460000000005</c:v>
                </c:pt>
                <c:pt idx="1">
                  <c:v>3.2562690000000001</c:v>
                </c:pt>
                <c:pt idx="2">
                  <c:v>2.5938840000000001</c:v>
                </c:pt>
                <c:pt idx="3">
                  <c:v>2.3288600000000002</c:v>
                </c:pt>
                <c:pt idx="4">
                  <c:v>2.9352549999999997</c:v>
                </c:pt>
                <c:pt idx="5">
                  <c:v>3.028397</c:v>
                </c:pt>
                <c:pt idx="6">
                  <c:v>2.647065</c:v>
                </c:pt>
                <c:pt idx="7">
                  <c:v>4.3104779999999998</c:v>
                </c:pt>
                <c:pt idx="8">
                  <c:v>7.0070519999999989</c:v>
                </c:pt>
                <c:pt idx="9">
                  <c:v>8.527704</c:v>
                </c:pt>
                <c:pt idx="10">
                  <c:v>11.887269</c:v>
                </c:pt>
                <c:pt idx="11">
                  <c:v>22.525666000000001</c:v>
                </c:pt>
                <c:pt idx="12">
                  <c:v>34.279516999999998</c:v>
                </c:pt>
                <c:pt idx="13">
                  <c:v>34.440981000000001</c:v>
                </c:pt>
                <c:pt idx="14" formatCode="General">
                  <c:v>28.62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B4-47AE-B31F-FE1B086E6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050432"/>
        <c:axId val="1673052080"/>
      </c:lineChart>
      <c:catAx>
        <c:axId val="16730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52080"/>
        <c:crosses val="autoZero"/>
        <c:auto val="1"/>
        <c:lblAlgn val="ctr"/>
        <c:lblOffset val="100"/>
        <c:noMultiLvlLbl val="0"/>
      </c:catAx>
      <c:valAx>
        <c:axId val="1673052080"/>
        <c:scaling>
          <c:orientation val="minMax"/>
          <c:max val="3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gov_va!$B$6:$B$9</cx:f>
        <cx:lvl ptCount="4">
          <cx:pt idx="0">Pemerintah Pusat</cx:pt>
          <cx:pt idx="1">Pemerintah Daerah</cx:pt>
          <cx:pt idx="2">BUMN</cx:pt>
          <cx:pt idx="3">Swasta</cx:pt>
        </cx:lvl>
      </cx:strDim>
      <cx:numDim type="size">
        <cx:f>gov_va!$K$6:$K$9</cx:f>
        <cx:lvl ptCount="4" formatCode="0%">
          <cx:pt idx="0">0.028516608740587198</cx:pt>
          <cx:pt idx="1">0.03260864623974976</cx:pt>
          <cx:pt idx="2">0.059999999999999998</cx:pt>
          <cx:pt idx="3">0.87887482155069041</cx:pt>
        </cx:lvl>
      </cx:numDim>
    </cx:data>
  </cx:chartData>
  <cx:chart>
    <cx:plotArea>
      <cx:plotAreaRegion>
        <cx:series layoutId="treemap" uniqueId="{A9A70F4E-EE9D-485C-8DB3-B62E78464F48}">
          <cx:spPr>
            <a:solidFill>
              <a:schemeClr val="accent1"/>
            </a:solidFill>
          </cx:spPr>
          <cx:dataPt idx="1">
            <cx:spPr>
              <a:solidFill>
                <a:srgbClr val="B58B80"/>
              </a:solidFill>
            </cx:spPr>
          </cx:dataPt>
          <cx:dataPt idx="2">
            <cx:spPr>
              <a:solidFill>
                <a:srgbClr val="A5644E"/>
              </a:solidFill>
            </cx:spPr>
          </cx:dataPt>
          <cx:dataPt idx="3">
            <cx:spPr>
              <a:solidFill>
                <a:srgbClr val="B58B80">
                  <a:lumMod val="75000"/>
                </a:srgbClr>
              </a:solidFill>
            </cx:spPr>
          </cx:dataPt>
          <cx:dataLabels>
            <cx:numFmt formatCode="0.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chemeClr val="bg1"/>
                    </a:solidFill>
                    <a:latin typeface="Arial Nova Cond" panose="020B0506020202020204" pitchFamily="34" charset="0"/>
                    <a:ea typeface="Arial Nova Cond" panose="020B0506020202020204" pitchFamily="34" charset="0"/>
                    <a:cs typeface="Arial Nova Cond" panose="020B0506020202020204" pitchFamily="34" charset="0"/>
                  </a:defRPr>
                </a:pPr>
                <a:endParaRPr lang="en-US" sz="2000" b="0" i="0" u="none" strike="noStrike" kern="1200" baseline="0">
                  <a:solidFill>
                    <a:schemeClr val="bg1"/>
                  </a:solidFill>
                  <a:latin typeface="Arial Nova Cond" panose="020B0506020202020204" pitchFamily="34" charset="0"/>
                </a:endParaRPr>
              </a:p>
            </cx:txPr>
            <cx:visibility seriesName="0" categoryName="0" value="1"/>
            <cx:separator>, </cx:separator>
          </cx:dataLabels>
          <cx:dataId val="0"/>
          <cx:layoutPr/>
        </cx:series>
      </cx:plotAreaRegion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400" b="0" i="0">
              <a:solidFill>
                <a:schemeClr val="tx1"/>
              </a:solidFill>
              <a:latin typeface="Arial Nova Cond" panose="020B0506020202020204" pitchFamily="34" charset="0"/>
              <a:ea typeface="Arial Nova Cond" panose="020B0506020202020204" pitchFamily="34" charset="0"/>
              <a:cs typeface="Arial Nova Cond" panose="020B0506020202020204" pitchFamily="34" charset="0"/>
            </a:defRPr>
          </a:pPr>
          <a:endParaRPr lang="en-ID" sz="1400">
            <a:solidFill>
              <a:schemeClr val="tx1"/>
            </a:solidFill>
            <a:latin typeface="Arial Nova Cond" panose="020B0506020202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0.73406</cdr:x>
      <cdr:y>0.80632</cdr:y>
    </cdr:from>
    <cdr:to>
      <cdr:x>0.86779</cdr:x>
      <cdr:y>0.86769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2A43AF-6E36-AB04-CC82-D45A5275040E}"/>
            </a:ext>
          </a:extLst>
        </cdr:cNvPr>
        <cdr:cNvSpPr txBox="1"/>
      </cdr:nvSpPr>
      <cdr:spPr>
        <a:xfrm xmlns:a="http://schemas.openxmlformats.org/drawingml/2006/main">
          <a:off x="8053231" y="3247875"/>
          <a:ext cx="1467060" cy="24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kern="1200" dirty="0"/>
            <a:t>Threshold Low Income</a:t>
          </a:r>
          <a:endParaRPr lang="en-ID" sz="1100" kern="1200" dirty="0"/>
        </a:p>
      </cdr:txBody>
    </cdr:sp>
  </cdr:relSizeAnchor>
  <cdr:relSizeAnchor xmlns:cdr="http://schemas.openxmlformats.org/drawingml/2006/chartDrawing">
    <cdr:from>
      <cdr:x>0.73594</cdr:x>
      <cdr:y>0.73131</cdr:y>
    </cdr:from>
    <cdr:to>
      <cdr:x>0.86967</cdr:x>
      <cdr:y>0.79268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ED26CF8-809C-EAAE-E745-59F7D8B44FCD}"/>
            </a:ext>
          </a:extLst>
        </cdr:cNvPr>
        <cdr:cNvSpPr txBox="1"/>
      </cdr:nvSpPr>
      <cdr:spPr>
        <a:xfrm xmlns:a="http://schemas.openxmlformats.org/drawingml/2006/main">
          <a:off x="8073886" y="2945730"/>
          <a:ext cx="1467060" cy="24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kern="1200" dirty="0"/>
            <a:t>Threshold Upper-Middle Income</a:t>
          </a:r>
          <a:endParaRPr lang="en-ID" sz="1100" kern="1200" dirty="0"/>
        </a:p>
      </cdr:txBody>
    </cdr:sp>
  </cdr:relSizeAnchor>
  <cdr:relSizeAnchor xmlns:cdr="http://schemas.openxmlformats.org/drawingml/2006/chartDrawing">
    <cdr:from>
      <cdr:x>0.07719</cdr:x>
      <cdr:y>0.65337</cdr:y>
    </cdr:from>
    <cdr:to>
      <cdr:x>0.21091</cdr:x>
      <cdr:y>0.71473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ED11C1E-8429-A23F-B41F-96727B827DC4}"/>
            </a:ext>
          </a:extLst>
        </cdr:cNvPr>
        <cdr:cNvSpPr txBox="1"/>
      </cdr:nvSpPr>
      <cdr:spPr>
        <a:xfrm xmlns:a="http://schemas.openxmlformats.org/drawingml/2006/main">
          <a:off x="846805" y="2631782"/>
          <a:ext cx="1467012" cy="247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kern="1200" dirty="0"/>
            <a:t>Threshold High Income Projection</a:t>
          </a:r>
          <a:endParaRPr lang="en-ID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0.03124</cdr:x>
      <cdr:y>0.78742</cdr:y>
    </cdr:from>
    <cdr:to>
      <cdr:x>0.97424</cdr:x>
      <cdr:y>0.78742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DFB26B2-DC2F-8819-6FCA-0EC2D5CFE506}"/>
            </a:ext>
          </a:extLst>
        </cdr:cNvPr>
        <cdr:cNvCxnSpPr/>
      </cdr:nvCxnSpPr>
      <cdr:spPr>
        <a:xfrm xmlns:a="http://schemas.openxmlformats.org/drawingml/2006/main">
          <a:off x="265758" y="2647548"/>
          <a:ext cx="802091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0.51534</cdr:x>
      <cdr:y>0.74051</cdr:y>
    </cdr:from>
    <cdr:to>
      <cdr:x>0.87637</cdr:x>
      <cdr:y>0.90821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E680534-DF9B-AD3B-2454-EF7673F84387}"/>
            </a:ext>
          </a:extLst>
        </cdr:cNvPr>
        <cdr:cNvSpPr/>
      </cdr:nvSpPr>
      <cdr:spPr>
        <a:xfrm xmlns:a="http://schemas.openxmlformats.org/drawingml/2006/main">
          <a:off x="4383319" y="2489835"/>
          <a:ext cx="3070860" cy="5638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ID" kern="1200"/>
        </a:p>
      </cdr:txBody>
    </cdr:sp>
  </cdr:relSizeAnchor>
  <cdr:relSizeAnchor xmlns:cdr="http://schemas.openxmlformats.org/drawingml/2006/chartDrawing">
    <cdr:from>
      <cdr:x>0.55291</cdr:x>
      <cdr:y>0.59427</cdr:y>
    </cdr:from>
    <cdr:to>
      <cdr:x>0.88528</cdr:x>
      <cdr:y>0.68581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5E28E943-168F-F3E7-C56A-D7374742F69E}"/>
            </a:ext>
          </a:extLst>
        </cdr:cNvPr>
        <cdr:cNvSpPr txBox="1"/>
      </cdr:nvSpPr>
      <cdr:spPr>
        <a:xfrm xmlns:a="http://schemas.openxmlformats.org/drawingml/2006/main">
          <a:off x="4702882" y="1998132"/>
          <a:ext cx="282705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Negative growth</a:t>
          </a:r>
          <a:endParaRPr lang="en-ID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0.45694</cdr:x>
      <cdr:y>0.16348</cdr:y>
    </cdr:from>
    <cdr:to>
      <cdr:x>0.49271</cdr:x>
      <cdr:y>0.16348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CC9BC925-4344-D12C-A5CE-B4AF1DDB3B0D}"/>
            </a:ext>
          </a:extLst>
        </cdr:cNvPr>
        <cdr:cNvCxnSpPr/>
      </cdr:nvCxnSpPr>
      <cdr:spPr>
        <a:xfrm xmlns:a="http://schemas.openxmlformats.org/drawingml/2006/main" flipH="1">
          <a:off x="3082926" y="83185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0.35529</cdr:x>
      <cdr:y>0.2446</cdr:y>
    </cdr:from>
    <cdr:to>
      <cdr:x>0.39106</cdr:x>
      <cdr:y>0.2446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D6D8F14-3966-28C1-4BF9-71067AD0217F}"/>
            </a:ext>
          </a:extLst>
        </cdr:cNvPr>
        <cdr:cNvCxnSpPr/>
      </cdr:nvCxnSpPr>
      <cdr:spPr>
        <a:xfrm xmlns:a="http://schemas.openxmlformats.org/drawingml/2006/main" flipH="1">
          <a:off x="2397126" y="124460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0.61129</cdr:x>
      <cdr:y>0.33071</cdr:y>
    </cdr:from>
    <cdr:to>
      <cdr:x>0.64706</cdr:x>
      <cdr:y>0.33071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4E7758CC-6107-68E1-4590-64AB5B99C924}"/>
            </a:ext>
          </a:extLst>
        </cdr:cNvPr>
        <cdr:cNvCxnSpPr/>
      </cdr:nvCxnSpPr>
      <cdr:spPr>
        <a:xfrm xmlns:a="http://schemas.openxmlformats.org/drawingml/2006/main" flipH="1">
          <a:off x="4124326" y="168275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0.51906</cdr:x>
      <cdr:y>0.41058</cdr:y>
    </cdr:from>
    <cdr:to>
      <cdr:x>0.55482</cdr:x>
      <cdr:y>0.41058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0B1B8E39-9000-B114-EBBA-6FFDB0B1E7C5}"/>
            </a:ext>
          </a:extLst>
        </cdr:cNvPr>
        <cdr:cNvCxnSpPr/>
      </cdr:nvCxnSpPr>
      <cdr:spPr>
        <a:xfrm xmlns:a="http://schemas.openxmlformats.org/drawingml/2006/main" flipH="1">
          <a:off x="3502026" y="208915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0.62541</cdr:x>
      <cdr:y>0.50292</cdr:y>
    </cdr:from>
    <cdr:to>
      <cdr:x>0.66118</cdr:x>
      <cdr:y>0.50292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735A2CF-1144-9C37-3FFF-72BF629D9292}"/>
            </a:ext>
          </a:extLst>
        </cdr:cNvPr>
        <cdr:cNvCxnSpPr/>
      </cdr:nvCxnSpPr>
      <cdr:spPr>
        <a:xfrm xmlns:a="http://schemas.openxmlformats.org/drawingml/2006/main" flipH="1">
          <a:off x="4219576" y="255905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0.45318</cdr:x>
      <cdr:y>0.58529</cdr:y>
    </cdr:from>
    <cdr:to>
      <cdr:x>0.48894</cdr:x>
      <cdr:y>0.58529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36A702CD-736B-5432-F2F4-301961B74771}"/>
            </a:ext>
          </a:extLst>
        </cdr:cNvPr>
        <cdr:cNvCxnSpPr/>
      </cdr:nvCxnSpPr>
      <cdr:spPr>
        <a:xfrm xmlns:a="http://schemas.openxmlformats.org/drawingml/2006/main" flipH="1">
          <a:off x="3057526" y="297815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0.79106</cdr:x>
      <cdr:y>0.66391</cdr:y>
    </cdr:from>
    <cdr:to>
      <cdr:x>0.82776</cdr:x>
      <cdr:y>0.66391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B782DF69-C868-34AC-5D9A-CA541140D690}"/>
            </a:ext>
          </a:extLst>
        </cdr:cNvPr>
        <cdr:cNvCxnSpPr/>
      </cdr:nvCxnSpPr>
      <cdr:spPr>
        <a:xfrm xmlns:a="http://schemas.openxmlformats.org/drawingml/2006/main">
          <a:off x="5337176" y="3378200"/>
          <a:ext cx="24765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0.75718</cdr:x>
      <cdr:y>0.74877</cdr:y>
    </cdr:from>
    <cdr:to>
      <cdr:x>0.79294</cdr:x>
      <cdr:y>0.74877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CC7DA487-27D4-909B-4639-BCB8C1EDF6A7}"/>
            </a:ext>
          </a:extLst>
        </cdr:cNvPr>
        <cdr:cNvCxnSpPr/>
      </cdr:nvCxnSpPr>
      <cdr:spPr>
        <a:xfrm xmlns:a="http://schemas.openxmlformats.org/drawingml/2006/main" flipH="1">
          <a:off x="5108576" y="381000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0.60565</cdr:x>
      <cdr:y>0.916</cdr:y>
    </cdr:from>
    <cdr:to>
      <cdr:x>0.64141</cdr:x>
      <cdr:y>0.916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C7DC03EE-D4BA-DFB5-1645-4BE5E080E9CC}"/>
            </a:ext>
          </a:extLst>
        </cdr:cNvPr>
        <cdr:cNvCxnSpPr/>
      </cdr:nvCxnSpPr>
      <cdr:spPr>
        <a:xfrm xmlns:a="http://schemas.openxmlformats.org/drawingml/2006/main" flipH="1">
          <a:off x="4086226" y="4660900"/>
          <a:ext cx="2413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0.70447</cdr:x>
      <cdr:y>0.82614</cdr:y>
    </cdr:from>
    <cdr:to>
      <cdr:x>0.74118</cdr:x>
      <cdr:y>0.82614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2F842F9F-A95A-6545-F1F8-F1A1C79D70DC}"/>
            </a:ext>
          </a:extLst>
        </cdr:cNvPr>
        <cdr:cNvCxnSpPr/>
      </cdr:nvCxnSpPr>
      <cdr:spPr>
        <a:xfrm xmlns:a="http://schemas.openxmlformats.org/drawingml/2006/main">
          <a:off x="4752976" y="4203700"/>
          <a:ext cx="24765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EB429-C577-A74E-9324-24AF844512D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A67A-3F8E-BB4F-A86C-E9AC167D6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5A67A-3F8E-BB4F-A86C-E9AC167D64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34F71-DE85-194A-B4CD-44C6291EA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5A67A-3F8E-BB4F-A86C-E9AC167D6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1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E017A14-C628-AE8A-D482-4C3250DD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>
            <a:extLst>
              <a:ext uri="{FF2B5EF4-FFF2-40B4-BE49-F238E27FC236}">
                <a16:creationId xmlns:a16="http://schemas.microsoft.com/office/drawing/2014/main" id="{967898E3-7382-1252-4E46-0568F223B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>
            <a:extLst>
              <a:ext uri="{FF2B5EF4-FFF2-40B4-BE49-F238E27FC236}">
                <a16:creationId xmlns:a16="http://schemas.microsoft.com/office/drawing/2014/main" id="{8DE7FE16-FE4F-0F62-05F1-15D9437EC3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>
            <a:extLst>
              <a:ext uri="{FF2B5EF4-FFF2-40B4-BE49-F238E27FC236}">
                <a16:creationId xmlns:a16="http://schemas.microsoft.com/office/drawing/2014/main" id="{4E9C6B91-5B43-8F54-BF73-487CAC59DE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29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EN_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A149-7E68-9F1A-41FE-950430F29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/>
        </p:blipFill>
        <p:spPr>
          <a:xfrm>
            <a:off x="222503" y="187401"/>
            <a:ext cx="11746992" cy="6419088"/>
          </a:xfrm>
          <a:prstGeom prst="rect">
            <a:avLst/>
          </a:prstGeom>
          <a:effectLst/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A95C3A-439A-1DA0-6542-801CF6067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7256" y="-844487"/>
            <a:ext cx="3177488" cy="11746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5DFB2-E030-3B1A-6144-3BF9EA90E2DC}"/>
              </a:ext>
            </a:extLst>
          </p:cNvPr>
          <p:cNvSpPr txBox="1"/>
          <p:nvPr userDrawn="1"/>
        </p:nvSpPr>
        <p:spPr>
          <a:xfrm>
            <a:off x="3001861" y="1772287"/>
            <a:ext cx="6188278" cy="4756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nn-N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DEWAN EKONOMI NASIONAL</a:t>
            </a:r>
          </a:p>
          <a:p>
            <a:pPr algn="ctr"/>
            <a:r>
              <a:rPr lang="nn-N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 INDONESIA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EE1A4B-408C-60B4-1C21-43D3AD2F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91" y="3163236"/>
            <a:ext cx="7064963" cy="927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6B07C4-F4F2-F786-5386-371F1DB8D5F8}"/>
              </a:ext>
            </a:extLst>
          </p:cNvPr>
          <p:cNvCxnSpPr/>
          <p:nvPr userDrawn="1"/>
        </p:nvCxnSpPr>
        <p:spPr>
          <a:xfrm>
            <a:off x="2234985" y="4091054"/>
            <a:ext cx="79443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1D71CB-D15A-455E-70CD-9D7DA1FFA81E}"/>
              </a:ext>
            </a:extLst>
          </p:cNvPr>
          <p:cNvSpPr txBox="1"/>
          <p:nvPr userDrawn="1"/>
        </p:nvSpPr>
        <p:spPr>
          <a:xfrm>
            <a:off x="3142218" y="4257680"/>
            <a:ext cx="590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Jend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. TNI (</a:t>
            </a:r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Purn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) </a:t>
            </a:r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Luhut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 B. </a:t>
            </a:r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Pandjaitan</a:t>
            </a:r>
            <a:endParaRPr lang="en-US" sz="1600" b="1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/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Ketua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 Dewan Ekonomi Nasional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C3C31975-EAF8-5F8A-C1D3-B60BFB76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691" y="5006348"/>
            <a:ext cx="7064964" cy="6639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pic>
        <p:nvPicPr>
          <p:cNvPr id="4" name="Picture 3" descr="A white circle with a gold eagle and black text&#10;&#10;Description automatically generated">
            <a:extLst>
              <a:ext uri="{FF2B5EF4-FFF2-40B4-BE49-F238E27FC236}">
                <a16:creationId xmlns:a16="http://schemas.microsoft.com/office/drawing/2014/main" id="{0281931D-3DE5-CEE5-19CF-D3EBE0C99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63999" y="9082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Ma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61834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/>
          </a:p>
        </p:txBody>
      </p:sp>
      <p:pic>
        <p:nvPicPr>
          <p:cNvPr id="4" name="Picture 3" descr="A white circle with a gold eagle and a star&#10;&#10;Description automatically generated">
            <a:extLst>
              <a:ext uri="{FF2B5EF4-FFF2-40B4-BE49-F238E27FC236}">
                <a16:creationId xmlns:a16="http://schemas.microsoft.com/office/drawing/2014/main" id="{522057A3-7C15-9125-7A49-0A5E2D8C0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0531" y="178905"/>
            <a:ext cx="929308" cy="9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EN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A149-7E68-9F1A-41FE-950430F29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/>
        </p:blipFill>
        <p:spPr>
          <a:xfrm>
            <a:off x="222503" y="187401"/>
            <a:ext cx="11746992" cy="6419088"/>
          </a:xfrm>
          <a:prstGeom prst="rect">
            <a:avLst/>
          </a:prstGeom>
          <a:effectLst/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A95C3A-439A-1DA0-6542-801CF6067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7256" y="-844487"/>
            <a:ext cx="3177488" cy="11746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5DFB2-E030-3B1A-6144-3BF9EA90E2DC}"/>
              </a:ext>
            </a:extLst>
          </p:cNvPr>
          <p:cNvSpPr txBox="1"/>
          <p:nvPr userDrawn="1"/>
        </p:nvSpPr>
        <p:spPr>
          <a:xfrm>
            <a:off x="3001861" y="1772287"/>
            <a:ext cx="6188278" cy="4756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nn-N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ECONOMIC COUNCIL</a:t>
            </a:r>
          </a:p>
          <a:p>
            <a:pPr algn="ctr"/>
            <a:r>
              <a:rPr lang="nn-N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 OF INDONESIA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EE1A4B-408C-60B4-1C21-43D3AD2F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91" y="3163236"/>
            <a:ext cx="7064963" cy="927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6B07C4-F4F2-F786-5386-371F1DB8D5F8}"/>
              </a:ext>
            </a:extLst>
          </p:cNvPr>
          <p:cNvCxnSpPr/>
          <p:nvPr userDrawn="1"/>
        </p:nvCxnSpPr>
        <p:spPr>
          <a:xfrm>
            <a:off x="2234985" y="4091054"/>
            <a:ext cx="79443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1D71CB-D15A-455E-70CD-9D7DA1FFA81E}"/>
              </a:ext>
            </a:extLst>
          </p:cNvPr>
          <p:cNvSpPr txBox="1"/>
          <p:nvPr userDrawn="1"/>
        </p:nvSpPr>
        <p:spPr>
          <a:xfrm>
            <a:off x="3142218" y="4257680"/>
            <a:ext cx="590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Jend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. TNI (</a:t>
            </a:r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Purn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) </a:t>
            </a:r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Luhut</a:t>
            </a:r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 B. </a:t>
            </a:r>
            <a:r>
              <a:rPr lang="en-US" sz="1600" b="1" err="1">
                <a:solidFill>
                  <a:schemeClr val="bg1"/>
                </a:solidFill>
                <a:latin typeface="Arial Nova" panose="020B0504020202020204" pitchFamily="34" charset="0"/>
              </a:rPr>
              <a:t>Pandjaitan</a:t>
            </a:r>
            <a:endParaRPr lang="en-US" sz="1600" b="1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/>
            <a:r>
              <a:rPr lang="en-US" sz="1600" b="1">
                <a:solidFill>
                  <a:schemeClr val="bg1"/>
                </a:solidFill>
                <a:latin typeface="Arial Nova" panose="020B0504020202020204" pitchFamily="34" charset="0"/>
              </a:rPr>
              <a:t>Chair of the National Economic Council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C3C31975-EAF8-5F8A-C1D3-B60BFB76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691" y="5006348"/>
            <a:ext cx="7064964" cy="6639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pic>
        <p:nvPicPr>
          <p:cNvPr id="3" name="Picture 2" descr="A white circle with a gold eagle and black text&#10;&#10;Description automatically generated">
            <a:extLst>
              <a:ext uri="{FF2B5EF4-FFF2-40B4-BE49-F238E27FC236}">
                <a16:creationId xmlns:a16="http://schemas.microsoft.com/office/drawing/2014/main" id="{55C0D53A-2706-BF35-8C3C-045C641DF4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63999" y="9082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DEN_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A149-7E68-9F1A-41FE-950430F29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/>
        </p:blipFill>
        <p:spPr>
          <a:xfrm>
            <a:off x="222503" y="187401"/>
            <a:ext cx="11746992" cy="6419088"/>
          </a:xfrm>
          <a:prstGeom prst="rect">
            <a:avLst/>
          </a:prstGeom>
          <a:effectLst/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A95C3A-439A-1DA0-6542-801CF6067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2" y="164879"/>
            <a:ext cx="8814405" cy="6441610"/>
          </a:xfrm>
          <a:prstGeom prst="rect">
            <a:avLst/>
          </a:prstGeom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C3C31975-EAF8-5F8A-C1D3-B60BFB76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84" y="3385684"/>
            <a:ext cx="4280502" cy="66398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pic>
        <p:nvPicPr>
          <p:cNvPr id="3" name="Picture 2" descr="A white circle with a gold eagle and black text&#10;&#10;Description automatically generated">
            <a:extLst>
              <a:ext uri="{FF2B5EF4-FFF2-40B4-BE49-F238E27FC236}">
                <a16:creationId xmlns:a16="http://schemas.microsoft.com/office/drawing/2014/main" id="{FD2AA19C-6509-DF83-FCAB-F7F3EDE28B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84" y="490543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DEN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A149-7E68-9F1A-41FE-950430F29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/>
        </p:blipFill>
        <p:spPr>
          <a:xfrm>
            <a:off x="222503" y="187401"/>
            <a:ext cx="11746992" cy="6419088"/>
          </a:xfrm>
          <a:prstGeom prst="rect">
            <a:avLst/>
          </a:prstGeom>
          <a:effectLst/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A95C3A-439A-1DA0-6542-801CF6067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2" y="164879"/>
            <a:ext cx="8814405" cy="6441610"/>
          </a:xfrm>
          <a:prstGeom prst="rect">
            <a:avLst/>
          </a:prstGeom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C3C31975-EAF8-5F8A-C1D3-B60BFB76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84" y="3385684"/>
            <a:ext cx="4280502" cy="66398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pic>
        <p:nvPicPr>
          <p:cNvPr id="3" name="Picture 2" descr="A white circle with a gold eagle and a star&#10;&#10;Description automatically generated">
            <a:extLst>
              <a:ext uri="{FF2B5EF4-FFF2-40B4-BE49-F238E27FC236}">
                <a16:creationId xmlns:a16="http://schemas.microsoft.com/office/drawing/2014/main" id="{CDC8AB0D-B544-EBB6-24C9-C63FFCAC8D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84" y="469760"/>
            <a:ext cx="932400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N_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61834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/>
          </a:p>
        </p:txBody>
      </p:sp>
      <p:pic>
        <p:nvPicPr>
          <p:cNvPr id="2" name="Picture 1" descr="A white circle with a gold eagle and black text&#10;&#10;Description automatically generated">
            <a:extLst>
              <a:ext uri="{FF2B5EF4-FFF2-40B4-BE49-F238E27FC236}">
                <a16:creationId xmlns:a16="http://schemas.microsoft.com/office/drawing/2014/main" id="{A9CBE551-98BB-BF1B-5947-B898FDA8C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1793" y="2241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DEN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61834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/>
          </a:p>
        </p:txBody>
      </p:sp>
      <p:pic>
        <p:nvPicPr>
          <p:cNvPr id="2" name="Picture 1" descr="A white circle with a gold eagle and a star&#10;&#10;Description automatically generated">
            <a:extLst>
              <a:ext uri="{FF2B5EF4-FFF2-40B4-BE49-F238E27FC236}">
                <a16:creationId xmlns:a16="http://schemas.microsoft.com/office/drawing/2014/main" id="{B47411E4-DE06-5A3B-3C0D-1AEEBCB53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7593" y="189900"/>
            <a:ext cx="932400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DEN_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A149-7E68-9F1A-41FE-950430F29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/>
        </p:blipFill>
        <p:spPr>
          <a:xfrm>
            <a:off x="222503" y="187401"/>
            <a:ext cx="11746992" cy="6419088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094518-EB04-F120-F2CB-EA369F1A4096}"/>
              </a:ext>
            </a:extLst>
          </p:cNvPr>
          <p:cNvSpPr/>
          <p:nvPr userDrawn="1"/>
        </p:nvSpPr>
        <p:spPr>
          <a:xfrm>
            <a:off x="58723" y="-258737"/>
            <a:ext cx="12192000" cy="692933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76608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5DFB2-E030-3B1A-6144-3BF9EA90E2DC}"/>
              </a:ext>
            </a:extLst>
          </p:cNvPr>
          <p:cNvSpPr txBox="1"/>
          <p:nvPr userDrawn="1"/>
        </p:nvSpPr>
        <p:spPr>
          <a:xfrm>
            <a:off x="3001861" y="1772287"/>
            <a:ext cx="6188278" cy="4756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nn-N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DEWAN EKONOMI NASIONAL</a:t>
            </a:r>
          </a:p>
          <a:p>
            <a:pPr algn="ctr"/>
            <a:r>
              <a:rPr lang="nn-N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 INDONESIA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20A5B-48EA-D5CF-5DCC-F19CFA3CB8C3}"/>
              </a:ext>
            </a:extLst>
          </p:cNvPr>
          <p:cNvSpPr txBox="1"/>
          <p:nvPr userDrawn="1"/>
        </p:nvSpPr>
        <p:spPr>
          <a:xfrm>
            <a:off x="3200942" y="3266009"/>
            <a:ext cx="590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TERIMA KASIH</a:t>
            </a:r>
          </a:p>
        </p:txBody>
      </p:sp>
      <p:pic>
        <p:nvPicPr>
          <p:cNvPr id="5" name="Picture 4" descr="A white circle with a gold eagle and black text&#10;&#10;Description automatically generated">
            <a:extLst>
              <a:ext uri="{FF2B5EF4-FFF2-40B4-BE49-F238E27FC236}">
                <a16:creationId xmlns:a16="http://schemas.microsoft.com/office/drawing/2014/main" id="{30E29769-C478-F59E-8968-9D5400DFFF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2723" y="90828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DEN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A149-7E68-9F1A-41FE-950430F29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/>
        </p:blipFill>
        <p:spPr>
          <a:xfrm>
            <a:off x="222503" y="187401"/>
            <a:ext cx="11746992" cy="6419088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094518-EB04-F120-F2CB-EA369F1A4096}"/>
              </a:ext>
            </a:extLst>
          </p:cNvPr>
          <p:cNvSpPr/>
          <p:nvPr userDrawn="1"/>
        </p:nvSpPr>
        <p:spPr>
          <a:xfrm>
            <a:off x="58723" y="-258737"/>
            <a:ext cx="12192000" cy="692933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76608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5DFB2-E030-3B1A-6144-3BF9EA90E2DC}"/>
              </a:ext>
            </a:extLst>
          </p:cNvPr>
          <p:cNvSpPr txBox="1"/>
          <p:nvPr userDrawn="1"/>
        </p:nvSpPr>
        <p:spPr>
          <a:xfrm>
            <a:off x="3001861" y="1772287"/>
            <a:ext cx="6188278" cy="4756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ECONOMIC COUNCIL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 OF INDONESIA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20A5B-48EA-D5CF-5DCC-F19CFA3CB8C3}"/>
              </a:ext>
            </a:extLst>
          </p:cNvPr>
          <p:cNvSpPr txBox="1"/>
          <p:nvPr userDrawn="1"/>
        </p:nvSpPr>
        <p:spPr>
          <a:xfrm>
            <a:off x="3200942" y="3266009"/>
            <a:ext cx="590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THANK YOU</a:t>
            </a:r>
          </a:p>
        </p:txBody>
      </p:sp>
      <p:pic>
        <p:nvPicPr>
          <p:cNvPr id="5" name="Picture 4" descr="A white circle with a gold eagle and a star&#10;&#10;Description automatically generated">
            <a:extLst>
              <a:ext uri="{FF2B5EF4-FFF2-40B4-BE49-F238E27FC236}">
                <a16:creationId xmlns:a16="http://schemas.microsoft.com/office/drawing/2014/main" id="{02D7CE29-7999-CB50-102B-995008068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8523" y="775777"/>
            <a:ext cx="932400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 userDrawn="1"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rgbClr val="004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 userDrawn="1"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6" y="339868"/>
            <a:ext cx="10440000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rgbClr val="004D25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 userDrawn="1"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rgbClr val="004D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/>
          </a:p>
        </p:txBody>
      </p:sp>
      <p:pic>
        <p:nvPicPr>
          <p:cNvPr id="13" name="Picture 2" descr="green-green Color Palette">
            <a:extLst>
              <a:ext uri="{FF2B5EF4-FFF2-40B4-BE49-F238E27FC236}">
                <a16:creationId xmlns:a16="http://schemas.microsoft.com/office/drawing/2014/main" id="{3C463DAF-48BF-4A94-B2C8-C67E288A8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240" y="4145"/>
            <a:ext cx="1451531" cy="23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litra on Twitter | Green color pallete, Green palette, Green colour  palette">
            <a:extLst>
              <a:ext uri="{FF2B5EF4-FFF2-40B4-BE49-F238E27FC236}">
                <a16:creationId xmlns:a16="http://schemas.microsoft.com/office/drawing/2014/main" id="{F7DFD0EB-FDFA-4553-9D6C-A573C5CF3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240" y="2405182"/>
            <a:ext cx="1451531" cy="24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293D4-9FFF-44B4-A118-CA52867107CE}"/>
              </a:ext>
            </a:extLst>
          </p:cNvPr>
          <p:cNvGrpSpPr/>
          <p:nvPr userDrawn="1"/>
        </p:nvGrpSpPr>
        <p:grpSpPr>
          <a:xfrm rot="5400000">
            <a:off x="10427562" y="1910941"/>
            <a:ext cx="4330700" cy="508817"/>
            <a:chOff x="-1047750" y="1733550"/>
            <a:chExt cx="4330700" cy="16954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202A99-D516-47F9-B6F8-8904D0CDC552}"/>
                </a:ext>
              </a:extLst>
            </p:cNvPr>
            <p:cNvSpPr/>
            <p:nvPr/>
          </p:nvSpPr>
          <p:spPr>
            <a:xfrm>
              <a:off x="-1047750" y="1733550"/>
              <a:ext cx="514350" cy="1695450"/>
            </a:xfrm>
            <a:prstGeom prst="rect">
              <a:avLst/>
            </a:prstGeom>
            <a:solidFill>
              <a:srgbClr val="536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96E9C4-D1E5-410D-9B86-CF8CF88091C2}"/>
                </a:ext>
              </a:extLst>
            </p:cNvPr>
            <p:cNvSpPr/>
            <p:nvPr/>
          </p:nvSpPr>
          <p:spPr>
            <a:xfrm>
              <a:off x="383382" y="1733550"/>
              <a:ext cx="514350" cy="1695450"/>
            </a:xfrm>
            <a:prstGeom prst="rect">
              <a:avLst/>
            </a:prstGeom>
            <a:solidFill>
              <a:srgbClr val="A28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88B7E2-3352-4790-A608-69C7707BCF1A}"/>
                </a:ext>
              </a:extLst>
            </p:cNvPr>
            <p:cNvSpPr/>
            <p:nvPr/>
          </p:nvSpPr>
          <p:spPr>
            <a:xfrm>
              <a:off x="1814514" y="1733550"/>
              <a:ext cx="514350" cy="1695450"/>
            </a:xfrm>
            <a:prstGeom prst="rect">
              <a:avLst/>
            </a:prstGeom>
            <a:solidFill>
              <a:srgbClr val="878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D1628A-37C7-453B-BDB8-4A7C1AC4CD4C}"/>
                </a:ext>
              </a:extLst>
            </p:cNvPr>
            <p:cNvSpPr/>
            <p:nvPr/>
          </p:nvSpPr>
          <p:spPr>
            <a:xfrm>
              <a:off x="-570706" y="1733550"/>
              <a:ext cx="514350" cy="1695450"/>
            </a:xfrm>
            <a:prstGeom prst="rect">
              <a:avLst/>
            </a:prstGeom>
            <a:solidFill>
              <a:srgbClr val="069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F6EB5B-76B1-495A-AB22-2BEBAE926796}"/>
                </a:ext>
              </a:extLst>
            </p:cNvPr>
            <p:cNvSpPr/>
            <p:nvPr/>
          </p:nvSpPr>
          <p:spPr>
            <a:xfrm>
              <a:off x="860426" y="1733550"/>
              <a:ext cx="514350" cy="1695450"/>
            </a:xfrm>
            <a:prstGeom prst="rect">
              <a:avLst/>
            </a:prstGeom>
            <a:solidFill>
              <a:srgbClr val="ADA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54F186-6BF3-4FC9-964A-EF8C1D91C862}"/>
                </a:ext>
              </a:extLst>
            </p:cNvPr>
            <p:cNvSpPr/>
            <p:nvPr/>
          </p:nvSpPr>
          <p:spPr>
            <a:xfrm>
              <a:off x="2291558" y="1733550"/>
              <a:ext cx="514350" cy="1695450"/>
            </a:xfrm>
            <a:prstGeom prst="rect">
              <a:avLst/>
            </a:prstGeom>
            <a:solidFill>
              <a:srgbClr val="6D5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E412FC-6188-4284-A98D-2D59FC5AFA7D}"/>
                </a:ext>
              </a:extLst>
            </p:cNvPr>
            <p:cNvSpPr/>
            <p:nvPr/>
          </p:nvSpPr>
          <p:spPr>
            <a:xfrm>
              <a:off x="-93662" y="1733550"/>
              <a:ext cx="514350" cy="1695450"/>
            </a:xfrm>
            <a:prstGeom prst="rect">
              <a:avLst/>
            </a:prstGeom>
            <a:solidFill>
              <a:srgbClr val="004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64F913-3169-4F15-B447-A0CFCB57A6CD}"/>
                </a:ext>
              </a:extLst>
            </p:cNvPr>
            <p:cNvSpPr/>
            <p:nvPr/>
          </p:nvSpPr>
          <p:spPr>
            <a:xfrm>
              <a:off x="1337470" y="1733550"/>
              <a:ext cx="514350" cy="1695450"/>
            </a:xfrm>
            <a:prstGeom prst="rect">
              <a:avLst/>
            </a:prstGeom>
            <a:solidFill>
              <a:srgbClr val="E8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AEC2D0-6995-47E6-AC0F-0BAC543CAAB3}"/>
                </a:ext>
              </a:extLst>
            </p:cNvPr>
            <p:cNvSpPr/>
            <p:nvPr/>
          </p:nvSpPr>
          <p:spPr>
            <a:xfrm>
              <a:off x="2768600" y="1733550"/>
              <a:ext cx="514350" cy="1695450"/>
            </a:xfrm>
            <a:prstGeom prst="rect">
              <a:avLst/>
            </a:prstGeom>
            <a:solidFill>
              <a:srgbClr val="E2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53676A"/>
                </a:solidFill>
              </a:endParaRPr>
            </a:p>
          </p:txBody>
        </p:sp>
      </p:grpSp>
      <p:pic>
        <p:nvPicPr>
          <p:cNvPr id="2" name="Google Shape;3109;p3">
            <a:extLst>
              <a:ext uri="{FF2B5EF4-FFF2-40B4-BE49-F238E27FC236}">
                <a16:creationId xmlns:a16="http://schemas.microsoft.com/office/drawing/2014/main" id="{9C4F64E8-2544-80FF-F309-F9B43DA7E8C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175010" y="263704"/>
            <a:ext cx="744467" cy="744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46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4D562-F104-47E4-9811-644E23B2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36BFE-8D25-0AAE-1D35-79914737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5AD6-F3EF-7F41-FF35-C5B5E0DCD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20 Oktober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9A3C6-23C9-93EE-A339-9E8646133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A5AB-40AF-8CF3-582C-EC9451C88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242A-DC7A-4F17-BDA9-7A721769C4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43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1" r:id="rId2"/>
    <p:sldLayoutId id="2147483698" r:id="rId3"/>
    <p:sldLayoutId id="2147483713" r:id="rId4"/>
    <p:sldLayoutId id="2147483714" r:id="rId5"/>
    <p:sldLayoutId id="2147483715" r:id="rId6"/>
    <p:sldLayoutId id="2147483697" r:id="rId7"/>
    <p:sldLayoutId id="2147483712" r:id="rId8"/>
    <p:sldLayoutId id="2147483717" r:id="rId9"/>
    <p:sldLayoutId id="2147483718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1A2E-0BF4-DFAF-F57A-4F2C2BBD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7" y="3163236"/>
            <a:ext cx="8401879" cy="92781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Indonesia’s Economic Prospects and Challenges:</a:t>
            </a:r>
            <a:br>
              <a:rPr lang="en-US" sz="2400" dirty="0"/>
            </a:br>
            <a:r>
              <a:rPr lang="en-US" sz="2400" dirty="0"/>
              <a:t>The Role of Private Sector in Achieving Golden Indonesia 2045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372AE2-49C1-862B-D7FD-1D96FF99F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Nova"/>
              </a:rPr>
              <a:t>2025</a:t>
            </a:r>
            <a:endParaRPr lang="en-ID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2994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42CFF701-9ED7-3412-9A8F-0305EB5F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>
            <a:extLst>
              <a:ext uri="{FF2B5EF4-FFF2-40B4-BE49-F238E27FC236}">
                <a16:creationId xmlns:a16="http://schemas.microsoft.com/office/drawing/2014/main" id="{A0381AB0-1DCF-1F46-4BF8-72F7EA01EC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1800" b="1" dirty="0"/>
              <a:t>Strong Commitment from the President in Reform and Achieving the Vision of Golden Indonesia 2045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27589-0CA1-46E4-B35D-E09F0425B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2" t="6607" r="10113" b="29778"/>
          <a:stretch/>
        </p:blipFill>
        <p:spPr>
          <a:xfrm flipH="1">
            <a:off x="770261" y="2100369"/>
            <a:ext cx="3286756" cy="3286756"/>
          </a:xfrm>
          <a:prstGeom prst="ellips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Google Shape;10811;p292">
            <a:extLst>
              <a:ext uri="{FF2B5EF4-FFF2-40B4-BE49-F238E27FC236}">
                <a16:creationId xmlns:a16="http://schemas.microsoft.com/office/drawing/2014/main" id="{B4ED1284-519B-448C-8CDF-F3B3F4C98A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881" y="1119044"/>
            <a:ext cx="1536886" cy="53990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0813;p292">
            <a:extLst>
              <a:ext uri="{FF2B5EF4-FFF2-40B4-BE49-F238E27FC236}">
                <a16:creationId xmlns:a16="http://schemas.microsoft.com/office/drawing/2014/main" id="{B700F332-4B1B-4969-ACAA-BAD62B8C42BE}"/>
              </a:ext>
            </a:extLst>
          </p:cNvPr>
          <p:cNvSpPr/>
          <p:nvPr/>
        </p:nvSpPr>
        <p:spPr>
          <a:xfrm>
            <a:off x="3987187" y="1470875"/>
            <a:ext cx="319097" cy="327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10813;p292">
            <a:extLst>
              <a:ext uri="{FF2B5EF4-FFF2-40B4-BE49-F238E27FC236}">
                <a16:creationId xmlns:a16="http://schemas.microsoft.com/office/drawing/2014/main" id="{87BABC25-ADE3-4743-A579-7D54EE6B0C7C}"/>
              </a:ext>
            </a:extLst>
          </p:cNvPr>
          <p:cNvSpPr/>
          <p:nvPr/>
        </p:nvSpPr>
        <p:spPr>
          <a:xfrm>
            <a:off x="4480511" y="2519228"/>
            <a:ext cx="319097" cy="327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10813;p292">
            <a:extLst>
              <a:ext uri="{FF2B5EF4-FFF2-40B4-BE49-F238E27FC236}">
                <a16:creationId xmlns:a16="http://schemas.microsoft.com/office/drawing/2014/main" id="{42D21997-93F0-496B-A90E-3CB5883263BE}"/>
              </a:ext>
            </a:extLst>
          </p:cNvPr>
          <p:cNvSpPr/>
          <p:nvPr/>
        </p:nvSpPr>
        <p:spPr>
          <a:xfrm>
            <a:off x="4663090" y="3555646"/>
            <a:ext cx="319097" cy="327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oogle Shape;10813;p292">
            <a:extLst>
              <a:ext uri="{FF2B5EF4-FFF2-40B4-BE49-F238E27FC236}">
                <a16:creationId xmlns:a16="http://schemas.microsoft.com/office/drawing/2014/main" id="{1F179F84-1E83-412C-BF24-A1EEFE457F6C}"/>
              </a:ext>
            </a:extLst>
          </p:cNvPr>
          <p:cNvSpPr/>
          <p:nvPr/>
        </p:nvSpPr>
        <p:spPr>
          <a:xfrm>
            <a:off x="4570294" y="4647655"/>
            <a:ext cx="319097" cy="327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98BF2-7BBD-421F-9B95-72708B6DC43B}"/>
              </a:ext>
            </a:extLst>
          </p:cNvPr>
          <p:cNvSpPr txBox="1"/>
          <p:nvPr/>
        </p:nvSpPr>
        <p:spPr>
          <a:xfrm>
            <a:off x="4480512" y="1260968"/>
            <a:ext cx="5327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A1957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Resource Wealth Key to Indonesia's Prosperity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A117A-4E8D-4D57-A378-1C46F5D4C011}"/>
              </a:ext>
            </a:extLst>
          </p:cNvPr>
          <p:cNvSpPr txBox="1"/>
          <p:nvPr/>
        </p:nvSpPr>
        <p:spPr>
          <a:xfrm>
            <a:off x="4480511" y="1567180"/>
            <a:ext cx="740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Indonesia has natural resources and renewable energy sources to achieve energy and food self-sufficiency.  We must be responsible for this gift for the sustainability of the nation.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ECC1B-D448-4268-A728-9815902D15AA}"/>
              </a:ext>
            </a:extLst>
          </p:cNvPr>
          <p:cNvSpPr txBox="1"/>
          <p:nvPr/>
        </p:nvSpPr>
        <p:spPr>
          <a:xfrm>
            <a:off x="4864946" y="2282095"/>
            <a:ext cx="647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A1957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Reducing Inefficiency in the Economy - High ICOR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84E04-601D-4B98-BD15-5BD8FEB0472E}"/>
              </a:ext>
            </a:extLst>
          </p:cNvPr>
          <p:cNvSpPr txBox="1"/>
          <p:nvPr/>
        </p:nvSpPr>
        <p:spPr>
          <a:xfrm>
            <a:off x="4862778" y="2588308"/>
            <a:ext cx="695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Indonesia has homework with an ICOR value of 6.6. This ICOR is 30% higher compared to peer countries.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C08DC-8873-4ED2-873A-63B3914E8AE8}"/>
              </a:ext>
            </a:extLst>
          </p:cNvPr>
          <p:cNvSpPr txBox="1"/>
          <p:nvPr/>
        </p:nvSpPr>
        <p:spPr>
          <a:xfrm>
            <a:off x="5042122" y="3329995"/>
            <a:ext cx="647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A1957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 the Quality of Spending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EEED43-E865-423E-9A34-67BD299E4EEC}"/>
              </a:ext>
            </a:extLst>
          </p:cNvPr>
          <p:cNvSpPr txBox="1"/>
          <p:nvPr/>
        </p:nvSpPr>
        <p:spPr>
          <a:xfrm>
            <a:off x="5045353" y="3636208"/>
            <a:ext cx="695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official travel costs: Optimize meetings via online video conferences so that the budget can be optimized to help people in need.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Subsidy Reform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712BA-18BC-40D9-9104-953AB1D99FA0}"/>
              </a:ext>
            </a:extLst>
          </p:cNvPr>
          <p:cNvSpPr txBox="1"/>
          <p:nvPr/>
        </p:nvSpPr>
        <p:spPr>
          <a:xfrm>
            <a:off x="5008963" y="4505012"/>
            <a:ext cx="4863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A1957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Eradicating Corruption and Online Gambling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72C87C-B4AD-42BB-BC59-7741EDCD91BE}"/>
              </a:ext>
            </a:extLst>
          </p:cNvPr>
          <p:cNvSpPr txBox="1"/>
          <p:nvPr/>
        </p:nvSpPr>
        <p:spPr>
          <a:xfrm>
            <a:off x="5008964" y="4811224"/>
            <a:ext cx="668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being clean and honest, budget leaks can be resolved. Now and in the future, we must end corruption.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gambling causes an outflow of US$65 billion</a:t>
            </a:r>
          </a:p>
        </p:txBody>
      </p:sp>
      <p:sp>
        <p:nvSpPr>
          <p:cNvPr id="3" name="Google Shape;10813;p292">
            <a:extLst>
              <a:ext uri="{FF2B5EF4-FFF2-40B4-BE49-F238E27FC236}">
                <a16:creationId xmlns:a16="http://schemas.microsoft.com/office/drawing/2014/main" id="{1BA44F7C-CF3F-3755-9990-AFEBB0FA0681}"/>
              </a:ext>
            </a:extLst>
          </p:cNvPr>
          <p:cNvSpPr/>
          <p:nvPr/>
        </p:nvSpPr>
        <p:spPr>
          <a:xfrm>
            <a:off x="4041842" y="5789396"/>
            <a:ext cx="319097" cy="327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12505-D2E8-448D-5DBF-36AE150EF652}"/>
              </a:ext>
            </a:extLst>
          </p:cNvPr>
          <p:cNvSpPr txBox="1"/>
          <p:nvPr/>
        </p:nvSpPr>
        <p:spPr>
          <a:xfrm>
            <a:off x="4480511" y="5646753"/>
            <a:ext cx="4863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A1957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Strengthening Rule of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FF540-1C56-6817-14CE-FFB454AC26ED}"/>
              </a:ext>
            </a:extLst>
          </p:cNvPr>
          <p:cNvSpPr txBox="1"/>
          <p:nvPr/>
        </p:nvSpPr>
        <p:spPr>
          <a:xfrm>
            <a:off x="4480512" y="5952965"/>
            <a:ext cx="668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 the community and entrepreneurs to fulfill all obligations according to the rules. The government will take strict action against companies that violate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C1509-0A83-ACAC-65AF-05CEA8120DD8}"/>
              </a:ext>
            </a:extLst>
          </p:cNvPr>
          <p:cNvSpPr txBox="1"/>
          <p:nvPr/>
        </p:nvSpPr>
        <p:spPr>
          <a:xfrm>
            <a:off x="8859827" y="6576759"/>
            <a:ext cx="295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 Prabowo's Speech</a:t>
            </a:r>
          </a:p>
        </p:txBody>
      </p:sp>
    </p:spTree>
    <p:extLst>
      <p:ext uri="{BB962C8B-B14F-4D97-AF65-F5344CB8AC3E}">
        <p14:creationId xmlns:p14="http://schemas.microsoft.com/office/powerpoint/2010/main" val="581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91428E-57B0-3656-B665-DF53A1E8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618345" cy="632465"/>
          </a:xfrm>
        </p:spPr>
        <p:txBody>
          <a:bodyPr>
            <a:noAutofit/>
          </a:bodyPr>
          <a:lstStyle/>
          <a:p>
            <a:r>
              <a:rPr lang="en-US" sz="1800" dirty="0"/>
              <a:t>Declining Purchasing Power, Especially Among the Lower-Middle Class – Need to Create More Formal Jobs</a:t>
            </a:r>
            <a:endParaRPr lang="en-ID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2AADA0-0706-68A1-B333-94EA2D51D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66845"/>
              </p:ext>
            </p:extLst>
          </p:nvPr>
        </p:nvGraphicFramePr>
        <p:xfrm>
          <a:off x="775239" y="1726594"/>
          <a:ext cx="8702136" cy="463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2">
            <a:extLst>
              <a:ext uri="{FF2B5EF4-FFF2-40B4-BE49-F238E27FC236}">
                <a16:creationId xmlns:a16="http://schemas.microsoft.com/office/drawing/2014/main" id="{27EC21C1-2288-8721-7C47-E50FBD1C4363}"/>
              </a:ext>
            </a:extLst>
          </p:cNvPr>
          <p:cNvSpPr txBox="1"/>
          <p:nvPr/>
        </p:nvSpPr>
        <p:spPr>
          <a:xfrm rot="16200000">
            <a:off x="-694432" y="3896921"/>
            <a:ext cx="25314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err="1">
                <a:solidFill>
                  <a:prstClr val="black"/>
                </a:solidFill>
                <a:latin typeface="Arial Nova Cond" panose="020B0506020202020204" pitchFamily="34" charset="0"/>
              </a:rPr>
              <a:t>Pertumbuhan</a:t>
            </a:r>
            <a:r>
              <a:rPr lang="en-US" sz="1000">
                <a:solidFill>
                  <a:prstClr val="black"/>
                </a:solidFill>
                <a:latin typeface="Arial Nova Cond" panose="020B0506020202020204" pitchFamily="34" charset="0"/>
              </a:rPr>
              <a:t> </a:t>
            </a:r>
            <a:r>
              <a:rPr lang="en-US" sz="1000" err="1">
                <a:solidFill>
                  <a:prstClr val="black"/>
                </a:solidFill>
                <a:latin typeface="Arial Nova Cond" panose="020B0506020202020204" pitchFamily="34" charset="0"/>
              </a:rPr>
              <a:t>pengeluaran</a:t>
            </a:r>
            <a:r>
              <a:rPr lang="en-US" sz="1000">
                <a:solidFill>
                  <a:prstClr val="black"/>
                </a:solidFill>
                <a:latin typeface="Arial Nova Cond" panose="020B0506020202020204" pitchFamily="34" charset="0"/>
              </a:rPr>
              <a:t> per </a:t>
            </a:r>
            <a:r>
              <a:rPr lang="en-US" sz="1000" err="1">
                <a:solidFill>
                  <a:prstClr val="black"/>
                </a:solidFill>
                <a:latin typeface="Arial Nova Cond" panose="020B0506020202020204" pitchFamily="34" charset="0"/>
              </a:rPr>
              <a:t>kapita</a:t>
            </a:r>
            <a:r>
              <a:rPr lang="en-US" sz="1000">
                <a:solidFill>
                  <a:prstClr val="black"/>
                </a:solidFill>
                <a:latin typeface="Arial Nova Cond" panose="020B0506020202020204" pitchFamily="34" charset="0"/>
              </a:rPr>
              <a:t>  (%)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EF2C6A7B-15DF-8C0C-84B0-D5859B98D180}"/>
              </a:ext>
            </a:extLst>
          </p:cNvPr>
          <p:cNvSpPr txBox="1"/>
          <p:nvPr/>
        </p:nvSpPr>
        <p:spPr>
          <a:xfrm>
            <a:off x="735151" y="6518132"/>
            <a:ext cx="1363373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b="1" err="1">
                <a:solidFill>
                  <a:prstClr val="black"/>
                </a:solidFill>
                <a:latin typeface="Arial Nova Cond"/>
              </a:rPr>
              <a:t>Sumber</a:t>
            </a:r>
            <a:r>
              <a:rPr lang="en-US" sz="800">
                <a:solidFill>
                  <a:prstClr val="black"/>
                </a:solidFill>
                <a:latin typeface="Arial Nova Cond"/>
              </a:rPr>
              <a:t>: </a:t>
            </a:r>
            <a:r>
              <a:rPr lang="en-US" sz="800" err="1">
                <a:solidFill>
                  <a:prstClr val="black"/>
                </a:solidFill>
                <a:latin typeface="Arial Nova Cond"/>
              </a:rPr>
              <a:t>Dartanto</a:t>
            </a:r>
            <a:r>
              <a:rPr lang="en-US" sz="800">
                <a:solidFill>
                  <a:prstClr val="black"/>
                </a:solidFill>
                <a:latin typeface="Arial Nova Cond"/>
              </a:rPr>
              <a:t>, </a:t>
            </a:r>
            <a:r>
              <a:rPr lang="en-US" sz="800" err="1">
                <a:solidFill>
                  <a:prstClr val="black"/>
                </a:solidFill>
                <a:latin typeface="Arial Nova Cond"/>
              </a:rPr>
              <a:t>Susenas</a:t>
            </a:r>
            <a:endParaRPr lang="en-US" sz="800">
              <a:solidFill>
                <a:prstClr val="black"/>
              </a:solidFill>
              <a:latin typeface="Arial Nova Con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63FB92-006F-F195-33EB-27D4F624B299}"/>
              </a:ext>
            </a:extLst>
          </p:cNvPr>
          <p:cNvGrpSpPr/>
          <p:nvPr/>
        </p:nvGrpSpPr>
        <p:grpSpPr>
          <a:xfrm>
            <a:off x="971550" y="1360001"/>
            <a:ext cx="8248651" cy="355798"/>
            <a:chOff x="1026319" y="4225370"/>
            <a:chExt cx="10101605" cy="3014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E8E53D-05FE-3F53-225E-C529413A9E83}"/>
                </a:ext>
              </a:extLst>
            </p:cNvPr>
            <p:cNvSpPr/>
            <p:nvPr/>
          </p:nvSpPr>
          <p:spPr>
            <a:xfrm rot="16200000">
              <a:off x="2605608" y="2683842"/>
              <a:ext cx="40685" cy="3123748"/>
            </a:xfrm>
            <a:prstGeom prst="rect">
              <a:avLst/>
            </a:prstGeom>
            <a:solidFill>
              <a:srgbClr val="EA82A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3A64CA-3F44-55D4-EA72-790F62158774}"/>
                </a:ext>
              </a:extLst>
            </p:cNvPr>
            <p:cNvSpPr/>
            <p:nvPr/>
          </p:nvSpPr>
          <p:spPr>
            <a:xfrm rot="16200000">
              <a:off x="6682183" y="1798141"/>
              <a:ext cx="40689" cy="4895147"/>
            </a:xfrm>
            <a:prstGeom prst="rect">
              <a:avLst/>
            </a:prstGeom>
            <a:solidFill>
              <a:srgbClr val="FFD937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AD6667-C802-29F9-0B89-258B8FA9247C}"/>
                </a:ext>
              </a:extLst>
            </p:cNvPr>
            <p:cNvSpPr/>
            <p:nvPr/>
          </p:nvSpPr>
          <p:spPr>
            <a:xfrm rot="16200000">
              <a:off x="10151784" y="3289919"/>
              <a:ext cx="40687" cy="1911593"/>
            </a:xfrm>
            <a:prstGeom prst="rect">
              <a:avLst/>
            </a:prstGeom>
            <a:solidFill>
              <a:srgbClr val="A0D4AE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5A55D6A-FA38-F2E7-BDD7-7836C7E2F09D}"/>
                </a:ext>
              </a:extLst>
            </p:cNvPr>
            <p:cNvSpPr txBox="1"/>
            <p:nvPr/>
          </p:nvSpPr>
          <p:spPr>
            <a:xfrm>
              <a:off x="1026319" y="4266060"/>
              <a:ext cx="3161506" cy="260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0 – Rp 874 thou / </a:t>
              </a:r>
              <a:r>
                <a:rPr lang="en-ID" sz="1400" dirty="0">
                  <a:solidFill>
                    <a:prstClr val="black"/>
                  </a:solidFill>
                  <a:latin typeface="Arial Nova Cond" panose="020B0506020202020204" pitchFamily="34" charset="0"/>
                </a:rPr>
                <a:t>month</a:t>
              </a: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CD929120-E7DA-A81B-53BA-4DC0072316EC}"/>
                </a:ext>
              </a:extLst>
            </p:cNvPr>
            <p:cNvSpPr txBox="1"/>
            <p:nvPr/>
          </p:nvSpPr>
          <p:spPr>
            <a:xfrm>
              <a:off x="4254954" y="4266060"/>
              <a:ext cx="4974772" cy="260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 Nova Cond" panose="020B0506020202020204" pitchFamily="34" charset="0"/>
                </a:rPr>
                <a:t>&gt; Rp 874 thou –Rp 2,2 </a:t>
              </a:r>
              <a:r>
                <a:rPr lang="en-US" sz="1400" dirty="0" err="1">
                  <a:solidFill>
                    <a:prstClr val="black"/>
                  </a:solidFill>
                  <a:latin typeface="Arial Nova Cond" panose="020B0506020202020204" pitchFamily="34" charset="0"/>
                </a:rPr>
                <a:t>mn</a:t>
              </a:r>
              <a:r>
                <a:rPr lang="en-US" sz="1400" dirty="0">
                  <a:solidFill>
                    <a:prstClr val="black"/>
                  </a:solidFill>
                  <a:latin typeface="Arial Nova Cond" panose="020B0506020202020204" pitchFamily="34" charset="0"/>
                </a:rPr>
                <a:t> / month</a:t>
              </a: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CFC3A1D-3CE5-DD18-165C-C32E865813C2}"/>
                </a:ext>
              </a:extLst>
            </p:cNvPr>
            <p:cNvSpPr txBox="1"/>
            <p:nvPr/>
          </p:nvSpPr>
          <p:spPr>
            <a:xfrm>
              <a:off x="9013819" y="4266059"/>
              <a:ext cx="2114105" cy="260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 Nova Cond" panose="020B0506020202020204" pitchFamily="34" charset="0"/>
                </a:rPr>
                <a:t>&gt; Rp 2,2 </a:t>
              </a:r>
              <a:r>
                <a:rPr lang="en-US" sz="1400" dirty="0" err="1">
                  <a:solidFill>
                    <a:prstClr val="black"/>
                  </a:solidFill>
                  <a:latin typeface="Arial Nova Cond" panose="020B0506020202020204" pitchFamily="34" charset="0"/>
                </a:rPr>
                <a:t>mn</a:t>
              </a:r>
              <a:r>
                <a:rPr lang="en-US" sz="1400" dirty="0">
                  <a:solidFill>
                    <a:prstClr val="black"/>
                  </a:solidFill>
                  <a:latin typeface="Arial Nova Cond" panose="020B0506020202020204" pitchFamily="34" charset="0"/>
                </a:rPr>
                <a:t> / month</a:t>
              </a:r>
              <a:endParaRPr lang="en-ID" sz="1400" dirty="0">
                <a:solidFill>
                  <a:prstClr val="black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FFD60D-828E-4226-81DE-4F8BD8E18EC4}"/>
              </a:ext>
            </a:extLst>
          </p:cNvPr>
          <p:cNvSpPr txBox="1"/>
          <p:nvPr/>
        </p:nvSpPr>
        <p:spPr>
          <a:xfrm>
            <a:off x="9521286" y="1726594"/>
            <a:ext cx="2431243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After Pandemic:</a:t>
            </a:r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5400" b="1" dirty="0"/>
              <a:t>9,4</a:t>
            </a:r>
            <a:r>
              <a:rPr lang="en-US" sz="2000" b="1" dirty="0"/>
              <a:t> </a:t>
            </a:r>
            <a:r>
              <a:rPr lang="en-US" sz="2000" dirty="0" err="1"/>
              <a:t>mn</a:t>
            </a:r>
            <a:endParaRPr lang="en-US" sz="2000" dirty="0">
              <a:ea typeface="Calibri"/>
              <a:cs typeface="Calibri"/>
            </a:endParaRPr>
          </a:p>
          <a:p>
            <a:pPr algn="ctr"/>
            <a:r>
              <a:rPr lang="en-US" sz="1600" dirty="0"/>
              <a:t>Middle Class</a:t>
            </a:r>
          </a:p>
          <a:p>
            <a:pPr algn="ctr"/>
            <a:r>
              <a:rPr lang="en-US" sz="1600" dirty="0"/>
              <a:t>Experiencing Downward Mobility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5400" b="1" dirty="0"/>
              <a:t>12,7</a:t>
            </a:r>
            <a:r>
              <a:rPr lang="en-US" sz="2000" b="1" dirty="0"/>
              <a:t> </a:t>
            </a:r>
            <a:r>
              <a:rPr lang="en-US" sz="2000" dirty="0" err="1"/>
              <a:t>mn</a:t>
            </a:r>
            <a:endParaRPr lang="en-US" sz="2000" dirty="0">
              <a:ea typeface="Calibri"/>
              <a:cs typeface="Calibri"/>
            </a:endParaRPr>
          </a:p>
          <a:p>
            <a:pPr algn="ctr"/>
            <a:r>
              <a:rPr lang="en-US" sz="1600" dirty="0"/>
              <a:t>Additional Poor and Vulnerable</a:t>
            </a:r>
            <a:endParaRPr lang="en-ID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FB25C-7C45-46DE-F8AD-177863500087}"/>
              </a:ext>
            </a:extLst>
          </p:cNvPr>
          <p:cNvSpPr txBox="1"/>
          <p:nvPr/>
        </p:nvSpPr>
        <p:spPr>
          <a:xfrm>
            <a:off x="1002381" y="972333"/>
            <a:ext cx="821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 Level</a:t>
            </a:r>
            <a:endParaRPr lang="en-ID" b="1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9F994BE-D394-80AB-5A97-3CAF70170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14877"/>
              </p:ext>
            </p:extLst>
          </p:nvPr>
        </p:nvGraphicFramePr>
        <p:xfrm>
          <a:off x="714461" y="2562225"/>
          <a:ext cx="8505740" cy="336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25">
            <a:extLst>
              <a:ext uri="{FF2B5EF4-FFF2-40B4-BE49-F238E27FC236}">
                <a16:creationId xmlns:a16="http://schemas.microsoft.com/office/drawing/2014/main" id="{8EF4C542-B350-A9B2-7854-494DDD4E3B3F}"/>
              </a:ext>
            </a:extLst>
          </p:cNvPr>
          <p:cNvSpPr txBox="1"/>
          <p:nvPr/>
        </p:nvSpPr>
        <p:spPr>
          <a:xfrm>
            <a:off x="3067050" y="4560357"/>
            <a:ext cx="10029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>
                <a:solidFill>
                  <a:prstClr val="black"/>
                </a:solidFill>
                <a:latin typeface="Arial Nova Cond" panose="020B0506020202020204" pitchFamily="34" charset="0"/>
              </a:rPr>
              <a:t>2019-2023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4493E84-C29A-8780-A508-582928F447BC}"/>
              </a:ext>
            </a:extLst>
          </p:cNvPr>
          <p:cNvSpPr txBox="1"/>
          <p:nvPr/>
        </p:nvSpPr>
        <p:spPr>
          <a:xfrm>
            <a:off x="3067050" y="3298195"/>
            <a:ext cx="8475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>
                <a:solidFill>
                  <a:prstClr val="black"/>
                </a:solidFill>
                <a:latin typeface="Arial Nova Cond" panose="020B0506020202020204" pitchFamily="34" charset="0"/>
              </a:rPr>
              <a:t>2014-2019</a:t>
            </a:r>
          </a:p>
        </p:txBody>
      </p:sp>
    </p:spTree>
    <p:extLst>
      <p:ext uri="{BB962C8B-B14F-4D97-AF65-F5344CB8AC3E}">
        <p14:creationId xmlns:p14="http://schemas.microsoft.com/office/powerpoint/2010/main" val="91907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6682-CBA0-95BA-226F-DB768A4E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To Grow Higher, Improvement in Economic Efficiency is Needed</a:t>
            </a:r>
            <a:endParaRPr lang="en-ID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829A2-3AEF-DDD6-DC1E-05EDD746D72E}"/>
              </a:ext>
            </a:extLst>
          </p:cNvPr>
          <p:cNvSpPr txBox="1"/>
          <p:nvPr/>
        </p:nvSpPr>
        <p:spPr>
          <a:xfrm>
            <a:off x="420748" y="6131859"/>
            <a:ext cx="582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*It takes 6.6% of GDP investment to generate 1% economic growth. The smaller the number, the more efficient.</a:t>
            </a:r>
            <a:endParaRPr lang="en-ID" sz="1400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FBE031-7B5C-82C4-DA4E-315ECD340935}"/>
              </a:ext>
            </a:extLst>
          </p:cNvPr>
          <p:cNvGraphicFramePr>
            <a:graphicFrameLocks/>
          </p:cNvGraphicFramePr>
          <p:nvPr/>
        </p:nvGraphicFramePr>
        <p:xfrm>
          <a:off x="198633" y="1891145"/>
          <a:ext cx="6023642" cy="418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7CE60D-6522-439F-F84B-812A98874956}"/>
              </a:ext>
            </a:extLst>
          </p:cNvPr>
          <p:cNvSpPr txBox="1"/>
          <p:nvPr/>
        </p:nvSpPr>
        <p:spPr>
          <a:xfrm>
            <a:off x="6417614" y="1814308"/>
            <a:ext cx="509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fiscal multiplier measures the impact of increased government spending on GDP growth.</a:t>
            </a:r>
            <a:endParaRPr lang="en-ID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4B505-A53A-80F8-3C0A-4ECB9855DAA6}"/>
              </a:ext>
            </a:extLst>
          </p:cNvPr>
          <p:cNvGrpSpPr/>
          <p:nvPr/>
        </p:nvGrpSpPr>
        <p:grpSpPr>
          <a:xfrm>
            <a:off x="7398327" y="2576945"/>
            <a:ext cx="3300038" cy="4094979"/>
            <a:chOff x="7197046" y="1986471"/>
            <a:chExt cx="3501319" cy="468545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76BE103F-91A3-F883-897D-43E1D022C3D5}"/>
                </a:ext>
              </a:extLst>
            </p:cNvPr>
            <p:cNvGraphicFramePr/>
            <p:nvPr/>
          </p:nvGraphicFramePr>
          <p:xfrm>
            <a:off x="7197046" y="1986471"/>
            <a:ext cx="3501319" cy="4685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FA2733-3980-7FBE-B455-EA1BA6039279}"/>
                </a:ext>
              </a:extLst>
            </p:cNvPr>
            <p:cNvSpPr txBox="1"/>
            <p:nvPr/>
          </p:nvSpPr>
          <p:spPr>
            <a:xfrm>
              <a:off x="7502020" y="4509891"/>
              <a:ext cx="696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Average</a:t>
              </a:r>
              <a:endParaRPr lang="en-ID" sz="1200" b="1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F0A9BD-4BA3-34DA-EB4D-FA32807DABFE}"/>
                </a:ext>
              </a:extLst>
            </p:cNvPr>
            <p:cNvCxnSpPr/>
            <p:nvPr/>
          </p:nvCxnSpPr>
          <p:spPr>
            <a:xfrm>
              <a:off x="8199006" y="4648391"/>
              <a:ext cx="1595120" cy="0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EC43D9-D39D-1BC7-C900-0A624086447A}"/>
                </a:ext>
              </a:extLst>
            </p:cNvPr>
            <p:cNvSpPr txBox="1"/>
            <p:nvPr/>
          </p:nvSpPr>
          <p:spPr>
            <a:xfrm>
              <a:off x="7387565" y="5210217"/>
              <a:ext cx="811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Indonesia</a:t>
              </a:r>
              <a:endParaRPr lang="en-ID" sz="1200" b="1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1094C0-6AA8-0F0F-6CE1-BF0EA07A548F}"/>
                </a:ext>
              </a:extLst>
            </p:cNvPr>
            <p:cNvCxnSpPr/>
            <p:nvPr/>
          </p:nvCxnSpPr>
          <p:spPr>
            <a:xfrm>
              <a:off x="8199006" y="5348717"/>
              <a:ext cx="1595120" cy="0"/>
            </a:xfrm>
            <a:prstGeom prst="line">
              <a:avLst/>
            </a:prstGeom>
            <a:ln w="2857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13292-01FC-436B-6ED5-47037162F489}"/>
                </a:ext>
              </a:extLst>
            </p:cNvPr>
            <p:cNvSpPr txBox="1"/>
            <p:nvPr/>
          </p:nvSpPr>
          <p:spPr>
            <a:xfrm>
              <a:off x="7385962" y="6307320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/>
                <a:t>Minimum</a:t>
              </a:r>
              <a:endParaRPr lang="en-ID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03A8A7-38D4-FDAF-8A1D-E65041396F22}"/>
                </a:ext>
              </a:extLst>
            </p:cNvPr>
            <p:cNvSpPr txBox="1"/>
            <p:nvPr/>
          </p:nvSpPr>
          <p:spPr>
            <a:xfrm>
              <a:off x="7357108" y="2072468"/>
              <a:ext cx="89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/>
                <a:t>Maksimum</a:t>
              </a:r>
              <a:endParaRPr lang="en-ID" sz="1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6C5A08-5F5C-6A11-812E-E42EEBF2CC0C}"/>
                </a:ext>
              </a:extLst>
            </p:cNvPr>
            <p:cNvSpPr txBox="1"/>
            <p:nvPr/>
          </p:nvSpPr>
          <p:spPr>
            <a:xfrm>
              <a:off x="9794125" y="6315272"/>
              <a:ext cx="664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-0,4</a:t>
              </a:r>
              <a:endParaRPr lang="en-ID" sz="12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8D75CA-1010-50B7-7E43-AAFC5CB1232F}"/>
                </a:ext>
              </a:extLst>
            </p:cNvPr>
            <p:cNvSpPr txBox="1"/>
            <p:nvPr/>
          </p:nvSpPr>
          <p:spPr>
            <a:xfrm>
              <a:off x="9866044" y="5569204"/>
              <a:ext cx="664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0</a:t>
              </a:r>
              <a:endParaRPr lang="en-ID" sz="1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B094CE-7DBB-6CA2-91EE-021D234F10E4}"/>
                </a:ext>
              </a:extLst>
            </p:cNvPr>
            <p:cNvSpPr txBox="1"/>
            <p:nvPr/>
          </p:nvSpPr>
          <p:spPr>
            <a:xfrm>
              <a:off x="9826145" y="4494501"/>
              <a:ext cx="664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0,5</a:t>
              </a:r>
              <a:endParaRPr lang="en-ID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FD9081-6156-078B-A35F-6AD61E532A89}"/>
                </a:ext>
              </a:extLst>
            </p:cNvPr>
            <p:cNvSpPr txBox="1"/>
            <p:nvPr/>
          </p:nvSpPr>
          <p:spPr>
            <a:xfrm>
              <a:off x="9794124" y="2041690"/>
              <a:ext cx="664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1,7</a:t>
              </a:r>
              <a:endParaRPr lang="en-ID" sz="12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0ABCFA-1F9C-EFB3-A774-44C3C5909EDA}"/>
              </a:ext>
            </a:extLst>
          </p:cNvPr>
          <p:cNvSpPr txBox="1"/>
          <p:nvPr/>
        </p:nvSpPr>
        <p:spPr>
          <a:xfrm>
            <a:off x="10654301" y="5670194"/>
            <a:ext cx="133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IMF (2014)</a:t>
            </a:r>
            <a:endParaRPr lang="en-ID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76B92-4762-C65D-96B9-1741AA5DE4E0}"/>
              </a:ext>
            </a:extLst>
          </p:cNvPr>
          <p:cNvSpPr txBox="1"/>
          <p:nvPr/>
        </p:nvSpPr>
        <p:spPr>
          <a:xfrm>
            <a:off x="536996" y="1031737"/>
            <a:ext cx="1137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ICOR Still High and Fiscal Multiplier Still Low. </a:t>
            </a:r>
            <a:br>
              <a:rPr lang="en-US" dirty="0"/>
            </a:br>
            <a:r>
              <a:rPr lang="en-US" dirty="0"/>
              <a:t>Estimated to be equivalent to </a:t>
            </a:r>
            <a:r>
              <a:rPr lang="en-US" b="1" dirty="0"/>
              <a:t>30% inefficiency or +/- IDR 1000 trillion of total state spending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2E777-653A-32F4-FE9D-E3765493FF30}"/>
              </a:ext>
            </a:extLst>
          </p:cNvPr>
          <p:cNvSpPr txBox="1"/>
          <p:nvPr/>
        </p:nvSpPr>
        <p:spPr>
          <a:xfrm>
            <a:off x="9880536" y="5377150"/>
            <a:ext cx="626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0,2</a:t>
            </a:r>
            <a:endParaRPr lang="en-ID" sz="1200" b="1" dirty="0"/>
          </a:p>
        </p:txBody>
      </p:sp>
    </p:spTree>
    <p:extLst>
      <p:ext uri="{BB962C8B-B14F-4D97-AF65-F5344CB8AC3E}">
        <p14:creationId xmlns:p14="http://schemas.microsoft.com/office/powerpoint/2010/main" val="233442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7A17-8A2F-35F7-C7AB-FBA21903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Efficiency Measures are Implemented to Improve Spending Quality and Enhance The Multiplier Effect on The Local Economy</a:t>
            </a:r>
            <a:endParaRPr lang="en-ID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4CF13A-A1D6-D6A4-545A-5E854A94F3ED}"/>
              </a:ext>
            </a:extLst>
          </p:cNvPr>
          <p:cNvSpPr/>
          <p:nvPr/>
        </p:nvSpPr>
        <p:spPr>
          <a:xfrm>
            <a:off x="2498035" y="2895599"/>
            <a:ext cx="1709531" cy="17095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Budget Efficiency</a:t>
            </a:r>
            <a:endParaRPr lang="en-ID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6E6880-B297-1A33-8397-7BC78C90F2DB}"/>
              </a:ext>
            </a:extLst>
          </p:cNvPr>
          <p:cNvCxnSpPr>
            <a:cxnSpLocks/>
          </p:cNvCxnSpPr>
          <p:nvPr/>
        </p:nvCxnSpPr>
        <p:spPr>
          <a:xfrm>
            <a:off x="5274366" y="1596887"/>
            <a:ext cx="66260" cy="4234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32D2F-282F-62B4-D71B-EB3EC1B88206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4207566" y="3750365"/>
            <a:ext cx="1749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EAB684-B66A-1A86-4A14-4F5EDAEEDEDC}"/>
              </a:ext>
            </a:extLst>
          </p:cNvPr>
          <p:cNvCxnSpPr/>
          <p:nvPr/>
        </p:nvCxnSpPr>
        <p:spPr>
          <a:xfrm>
            <a:off x="5261113" y="1596887"/>
            <a:ext cx="616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2F9440-8ABE-DCFA-3225-EB183240BF6E}"/>
              </a:ext>
            </a:extLst>
          </p:cNvPr>
          <p:cNvCxnSpPr/>
          <p:nvPr/>
        </p:nvCxnSpPr>
        <p:spPr>
          <a:xfrm>
            <a:off x="5340626" y="5830956"/>
            <a:ext cx="616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6BDB8B-5EA2-D3D2-6032-9E5B50E9C97A}"/>
              </a:ext>
            </a:extLst>
          </p:cNvPr>
          <p:cNvSpPr txBox="1"/>
          <p:nvPr/>
        </p:nvSpPr>
        <p:spPr>
          <a:xfrm>
            <a:off x="6155635" y="1384852"/>
            <a:ext cx="28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productive spending</a:t>
            </a:r>
            <a:endParaRPr lang="en-ID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2D0B4-A273-4F64-F5B1-B80585B8570B}"/>
              </a:ext>
            </a:extLst>
          </p:cNvPr>
          <p:cNvSpPr txBox="1"/>
          <p:nvPr/>
        </p:nvSpPr>
        <p:spPr>
          <a:xfrm>
            <a:off x="6238461" y="3529255"/>
            <a:ext cx="28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targeted spending</a:t>
            </a:r>
            <a:endParaRPr lang="en-ID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7F50D-25BA-021F-C244-62CBE4B70AFC}"/>
              </a:ext>
            </a:extLst>
          </p:cNvPr>
          <p:cNvSpPr txBox="1"/>
          <p:nvPr/>
        </p:nvSpPr>
        <p:spPr>
          <a:xfrm>
            <a:off x="6155635" y="5599906"/>
            <a:ext cx="44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Spending that directly impacts the people, MSME, and local economy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91467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1D55-5C84-AEA4-F265-C41325F1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Role of the Private Sector is Crucial in Driving Economic Growth and Creating Job Opportunities: Government Alone is Not Enough</a:t>
            </a:r>
            <a:endParaRPr lang="en-ID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1A7C1A-6E13-CF4B-21CD-DF46579C6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838837"/>
              </p:ext>
            </p:extLst>
          </p:nvPr>
        </p:nvGraphicFramePr>
        <p:xfrm>
          <a:off x="6311153" y="1954306"/>
          <a:ext cx="5725458" cy="490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FFD35A-60FA-BB9F-C8FF-351C917C6810}"/>
              </a:ext>
            </a:extLst>
          </p:cNvPr>
          <p:cNvSpPr txBox="1"/>
          <p:nvPr/>
        </p:nvSpPr>
        <p:spPr>
          <a:xfrm>
            <a:off x="261023" y="1287336"/>
            <a:ext cx="565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Contribution to GDP, Based on Institutional Sector </a:t>
            </a:r>
          </a:p>
          <a:p>
            <a:pPr algn="ctr"/>
            <a:r>
              <a:rPr lang="en-US" sz="1600" dirty="0"/>
              <a:t>(Percent)</a:t>
            </a:r>
            <a:endParaRPr lang="en-ID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68FA8-5272-2C40-9E24-7A4DA9915505}"/>
              </a:ext>
            </a:extLst>
          </p:cNvPr>
          <p:cNvSpPr txBox="1"/>
          <p:nvPr/>
        </p:nvSpPr>
        <p:spPr>
          <a:xfrm>
            <a:off x="6206564" y="1350813"/>
            <a:ext cx="593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Contribution to Investment, Based on Institutional Sector </a:t>
            </a:r>
          </a:p>
          <a:p>
            <a:pPr algn="ctr"/>
            <a:r>
              <a:rPr lang="en-US" sz="1600" dirty="0"/>
              <a:t>(Percent)</a:t>
            </a:r>
            <a:endParaRPr lang="en-ID" sz="1600" b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76111E3F-2923-887E-0372-A91A5494637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2325895"/>
                  </p:ext>
                </p:extLst>
              </p:nvPr>
            </p:nvGraphicFramePr>
            <p:xfrm>
              <a:off x="407876" y="1911584"/>
              <a:ext cx="5512864" cy="42606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76111E3F-2923-887E-0372-A91A549463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876" y="1911584"/>
                <a:ext cx="5512864" cy="426061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7E4FC5E-09DE-97AE-AF42-7C88273ED926}"/>
              </a:ext>
            </a:extLst>
          </p:cNvPr>
          <p:cNvSpPr txBox="1"/>
          <p:nvPr/>
        </p:nvSpPr>
        <p:spPr>
          <a:xfrm>
            <a:off x="1086678" y="2020957"/>
            <a:ext cx="1371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Central Gov</a:t>
            </a:r>
            <a:endParaRPr lang="en-ID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7E5D2-9028-2F13-F80A-69D28ECCD008}"/>
              </a:ext>
            </a:extLst>
          </p:cNvPr>
          <p:cNvSpPr txBox="1"/>
          <p:nvPr/>
        </p:nvSpPr>
        <p:spPr>
          <a:xfrm>
            <a:off x="2597426" y="2020957"/>
            <a:ext cx="1371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Local Gov</a:t>
            </a:r>
            <a:endParaRPr lang="en-ID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CBC66-7801-0676-D977-18450C320C4E}"/>
              </a:ext>
            </a:extLst>
          </p:cNvPr>
          <p:cNvSpPr txBox="1"/>
          <p:nvPr/>
        </p:nvSpPr>
        <p:spPr>
          <a:xfrm>
            <a:off x="4181061" y="2020956"/>
            <a:ext cx="5698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SOE</a:t>
            </a:r>
            <a:endParaRPr lang="en-ID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0B8BB-225F-BF67-66C1-CD65A2EE3CEA}"/>
              </a:ext>
            </a:extLst>
          </p:cNvPr>
          <p:cNvSpPr txBox="1"/>
          <p:nvPr/>
        </p:nvSpPr>
        <p:spPr>
          <a:xfrm>
            <a:off x="4856395" y="2035362"/>
            <a:ext cx="835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Private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30089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8E3EC2-A346-489A-5C70-559B7232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618345" cy="632465"/>
          </a:xfrm>
        </p:spPr>
        <p:txBody>
          <a:bodyPr>
            <a:noAutofit/>
          </a:bodyPr>
          <a:lstStyle/>
          <a:p>
            <a:r>
              <a:rPr lang="en-US" sz="1800" dirty="0"/>
              <a:t>Ease of Doing Business and Business Climate Must Be Improved</a:t>
            </a:r>
            <a:endParaRPr lang="en-ID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22F957-76EC-6974-6EA1-B40A25CDF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15843"/>
              </p:ext>
            </p:extLst>
          </p:nvPr>
        </p:nvGraphicFramePr>
        <p:xfrm>
          <a:off x="466724" y="1276350"/>
          <a:ext cx="6746875" cy="508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A05811-24CD-5621-58BE-50F168601C99}"/>
              </a:ext>
            </a:extLst>
          </p:cNvPr>
          <p:cNvSpPr txBox="1"/>
          <p:nvPr/>
        </p:nvSpPr>
        <p:spPr>
          <a:xfrm>
            <a:off x="193675" y="6518132"/>
            <a:ext cx="1450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B-ready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2A85B-12FC-C5CE-AF39-43B6ABD23152}"/>
              </a:ext>
            </a:extLst>
          </p:cNvPr>
          <p:cNvSpPr txBox="1"/>
          <p:nvPr/>
        </p:nvSpPr>
        <p:spPr>
          <a:xfrm>
            <a:off x="7607300" y="1454936"/>
            <a:ext cx="3295650" cy="417037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  <a:tabLst/>
              <a:defRPr/>
            </a:pPr>
            <a:r>
              <a:rPr lang="en-US" sz="1700" b="1" dirty="0"/>
              <a:t>Indonesia lags behind in almost all aspects of ease of doing business and investment </a:t>
            </a:r>
            <a:r>
              <a:rPr lang="en-US" sz="1700" dirty="0"/>
              <a:t>compared to other ASEAN countries.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  <a:tabLst/>
              <a:defRPr/>
            </a:pPr>
            <a:r>
              <a:rPr lang="en-US" sz="1700" b="1" dirty="0"/>
              <a:t>Increasing industrial competitiveness is essential to ensure that Indonesia can create jobs. </a:t>
            </a:r>
            <a:r>
              <a:rPr lang="en-US" sz="1700" dirty="0"/>
              <a:t>Without increasing competitiveness, industry will move to more competitive countries.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  <a:tabLst/>
              <a:defRPr/>
            </a:pPr>
            <a:r>
              <a:rPr lang="en-US" sz="1700" dirty="0"/>
              <a:t>Some examples that obstruct competitiveness: </a:t>
            </a:r>
            <a:r>
              <a:rPr lang="en-US" sz="1700" b="1" dirty="0"/>
              <a:t>logistics costs, trade policies, worker skills</a:t>
            </a:r>
            <a:r>
              <a:rPr lang="en-US" sz="1700" dirty="0"/>
              <a:t>.</a:t>
            </a:r>
            <a:endParaRPr lang="en-US" sz="17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69BE9-F1F5-B731-7E9A-DF4A2B7920F9}"/>
              </a:ext>
            </a:extLst>
          </p:cNvPr>
          <p:cNvSpPr/>
          <p:nvPr/>
        </p:nvSpPr>
        <p:spPr>
          <a:xfrm>
            <a:off x="0" y="1902355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Business Bankruptcy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7FA0F1-E57E-DDA9-3569-03D2A918DCCA}"/>
              </a:ext>
            </a:extLst>
          </p:cNvPr>
          <p:cNvSpPr/>
          <p:nvPr/>
        </p:nvSpPr>
        <p:spPr>
          <a:xfrm>
            <a:off x="0" y="2321791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Business Competition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DAB890-2388-365E-E0D4-FA68BE6AB0BD}"/>
              </a:ext>
            </a:extLst>
          </p:cNvPr>
          <p:cNvSpPr/>
          <p:nvPr/>
        </p:nvSpPr>
        <p:spPr>
          <a:xfrm>
            <a:off x="0" y="2759198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Dispute Resolution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4C80C-14BD-B5B2-D99A-CECBB6ABD953}"/>
              </a:ext>
            </a:extLst>
          </p:cNvPr>
          <p:cNvSpPr/>
          <p:nvPr/>
        </p:nvSpPr>
        <p:spPr>
          <a:xfrm>
            <a:off x="0" y="3178634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Taxation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3F93C6-BEB3-0109-B2E4-13010001926A}"/>
              </a:ext>
            </a:extLst>
          </p:cNvPr>
          <p:cNvSpPr/>
          <p:nvPr/>
        </p:nvSpPr>
        <p:spPr>
          <a:xfrm>
            <a:off x="0" y="3562909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International Trade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8091D-A375-8672-606A-E6169C47C418}"/>
              </a:ext>
            </a:extLst>
          </p:cNvPr>
          <p:cNvSpPr/>
          <p:nvPr/>
        </p:nvSpPr>
        <p:spPr>
          <a:xfrm>
            <a:off x="0" y="3982345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Financial services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5AE0FB-4308-900C-EC5C-DDF7B12EF493}"/>
              </a:ext>
            </a:extLst>
          </p:cNvPr>
          <p:cNvSpPr/>
          <p:nvPr/>
        </p:nvSpPr>
        <p:spPr>
          <a:xfrm>
            <a:off x="0" y="4419752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employment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6A9504-27F9-ECD8-30AF-577D6B2B0F49}"/>
              </a:ext>
            </a:extLst>
          </p:cNvPr>
          <p:cNvSpPr/>
          <p:nvPr/>
        </p:nvSpPr>
        <p:spPr>
          <a:xfrm>
            <a:off x="0" y="4839188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Utility services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0E879D-0183-37B0-8C7F-65BCC5E0B061}"/>
              </a:ext>
            </a:extLst>
          </p:cNvPr>
          <p:cNvSpPr/>
          <p:nvPr/>
        </p:nvSpPr>
        <p:spPr>
          <a:xfrm>
            <a:off x="0" y="5297930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business location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88802-9FCF-C4ED-AC7B-DB6F6C3C8E04}"/>
              </a:ext>
            </a:extLst>
          </p:cNvPr>
          <p:cNvSpPr/>
          <p:nvPr/>
        </p:nvSpPr>
        <p:spPr>
          <a:xfrm>
            <a:off x="0" y="5717366"/>
            <a:ext cx="2407708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start a business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57375A-2DE6-86AB-7CA0-178497534C25}"/>
              </a:ext>
            </a:extLst>
          </p:cNvPr>
          <p:cNvSpPr/>
          <p:nvPr/>
        </p:nvSpPr>
        <p:spPr>
          <a:xfrm>
            <a:off x="5394873" y="1876955"/>
            <a:ext cx="2212427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Average Others ASEAN countries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5D90A3-E3DE-4999-04D1-68A10A38D706}"/>
              </a:ext>
            </a:extLst>
          </p:cNvPr>
          <p:cNvSpPr/>
          <p:nvPr/>
        </p:nvSpPr>
        <p:spPr>
          <a:xfrm>
            <a:off x="5394872" y="2133193"/>
            <a:ext cx="2212427" cy="23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Indonesia</a:t>
            </a:r>
            <a:endParaRPr lang="en-I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E393-D8E9-8006-4508-5A61B316A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781D-AC87-FC6E-C574-43EBE485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Efficiency and Governance Improvements Can Be Accelerated by Continuing the Ongoing Digitalization Program</a:t>
            </a:r>
            <a:endParaRPr lang="en-ID" sz="1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3C1734-A952-7150-92EA-4D5D7E7CD830}"/>
              </a:ext>
            </a:extLst>
          </p:cNvPr>
          <p:cNvSpPr/>
          <p:nvPr/>
        </p:nvSpPr>
        <p:spPr>
          <a:xfrm>
            <a:off x="4466224" y="2464867"/>
            <a:ext cx="1709417" cy="13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7425CA-A1DE-0E4E-0D81-037A7D086C92}"/>
              </a:ext>
            </a:extLst>
          </p:cNvPr>
          <p:cNvSpPr/>
          <p:nvPr/>
        </p:nvSpPr>
        <p:spPr>
          <a:xfrm>
            <a:off x="6342377" y="2428054"/>
            <a:ext cx="1709417" cy="13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6F36A9B-FAF8-31A6-FE75-6E0628E124B8}"/>
              </a:ext>
            </a:extLst>
          </p:cNvPr>
          <p:cNvSpPr/>
          <p:nvPr/>
        </p:nvSpPr>
        <p:spPr>
          <a:xfrm rot="10800000" flipV="1">
            <a:off x="929617" y="4875285"/>
            <a:ext cx="65773" cy="901574"/>
          </a:xfrm>
          <a:custGeom>
            <a:avLst/>
            <a:gdLst>
              <a:gd name="connsiteX0" fmla="*/ 34 w 65773"/>
              <a:gd name="connsiteY0" fmla="*/ 180 h 901574"/>
              <a:gd name="connsiteX1" fmla="*/ 65807 w 65773"/>
              <a:gd name="connsiteY1" fmla="*/ 180 h 901574"/>
              <a:gd name="connsiteX2" fmla="*/ 65807 w 65773"/>
              <a:gd name="connsiteY2" fmla="*/ 901755 h 901574"/>
              <a:gd name="connsiteX3" fmla="*/ 34 w 65773"/>
              <a:gd name="connsiteY3" fmla="*/ 901755 h 90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73" h="901574">
                <a:moveTo>
                  <a:pt x="34" y="180"/>
                </a:moveTo>
                <a:lnTo>
                  <a:pt x="65807" y="180"/>
                </a:lnTo>
                <a:lnTo>
                  <a:pt x="65807" y="901755"/>
                </a:lnTo>
                <a:lnTo>
                  <a:pt x="34" y="901755"/>
                </a:lnTo>
                <a:close/>
              </a:path>
            </a:pathLst>
          </a:custGeom>
          <a:solidFill>
            <a:srgbClr val="FFFFFF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A14917A-9940-B745-4082-8F83E2D9CC92}"/>
              </a:ext>
            </a:extLst>
          </p:cNvPr>
          <p:cNvSpPr/>
          <p:nvPr/>
        </p:nvSpPr>
        <p:spPr>
          <a:xfrm>
            <a:off x="2363469" y="1144745"/>
            <a:ext cx="2012654" cy="492860"/>
          </a:xfrm>
          <a:custGeom>
            <a:avLst/>
            <a:gdLst>
              <a:gd name="connsiteX0" fmla="*/ -82 w 2012654"/>
              <a:gd name="connsiteY0" fmla="*/ 23691 h 492860"/>
              <a:gd name="connsiteX1" fmla="*/ 25990 w 2012654"/>
              <a:gd name="connsiteY1" fmla="*/ -135 h 492860"/>
              <a:gd name="connsiteX2" fmla="*/ 1986500 w 2012654"/>
              <a:gd name="connsiteY2" fmla="*/ -135 h 492860"/>
              <a:gd name="connsiteX3" fmla="*/ 2012572 w 2012654"/>
              <a:gd name="connsiteY3" fmla="*/ 23691 h 492860"/>
              <a:gd name="connsiteX4" fmla="*/ 2012572 w 2012654"/>
              <a:gd name="connsiteY4" fmla="*/ 468900 h 492860"/>
              <a:gd name="connsiteX5" fmla="*/ 1986500 w 2012654"/>
              <a:gd name="connsiteY5" fmla="*/ 492726 h 492860"/>
              <a:gd name="connsiteX6" fmla="*/ 25990 w 2012654"/>
              <a:gd name="connsiteY6" fmla="*/ 492726 h 492860"/>
              <a:gd name="connsiteX7" fmla="*/ -82 w 2012654"/>
              <a:gd name="connsiteY7" fmla="*/ 468900 h 49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2654" h="492860">
                <a:moveTo>
                  <a:pt x="-82" y="23691"/>
                </a:moveTo>
                <a:cubicBezTo>
                  <a:pt x="-82" y="10528"/>
                  <a:pt x="11586" y="-135"/>
                  <a:pt x="25990" y="-135"/>
                </a:cubicBezTo>
                <a:lnTo>
                  <a:pt x="1986500" y="-135"/>
                </a:lnTo>
                <a:cubicBezTo>
                  <a:pt x="2000891" y="-135"/>
                  <a:pt x="2012572" y="10528"/>
                  <a:pt x="2012572" y="23691"/>
                </a:cubicBezTo>
                <a:lnTo>
                  <a:pt x="2012572" y="468900"/>
                </a:lnTo>
                <a:cubicBezTo>
                  <a:pt x="2012572" y="482063"/>
                  <a:pt x="2000891" y="492726"/>
                  <a:pt x="1986500" y="492726"/>
                </a:cubicBezTo>
                <a:lnTo>
                  <a:pt x="25990" y="492726"/>
                </a:lnTo>
                <a:cubicBezTo>
                  <a:pt x="11586" y="492726"/>
                  <a:pt x="-82" y="482063"/>
                  <a:pt x="-82" y="468900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B5C0BB-E3EB-7F1D-41DC-4F623D26E146}"/>
              </a:ext>
            </a:extLst>
          </p:cNvPr>
          <p:cNvSpPr txBox="1"/>
          <p:nvPr/>
        </p:nvSpPr>
        <p:spPr>
          <a:xfrm>
            <a:off x="2348052" y="1160307"/>
            <a:ext cx="202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National Public Service Portal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C41D28D-4E6C-EE0A-CA29-8740EB0E823A}"/>
              </a:ext>
            </a:extLst>
          </p:cNvPr>
          <p:cNvSpPr/>
          <p:nvPr/>
        </p:nvSpPr>
        <p:spPr>
          <a:xfrm>
            <a:off x="6323004" y="1156766"/>
            <a:ext cx="3341269" cy="468818"/>
          </a:xfrm>
          <a:custGeom>
            <a:avLst/>
            <a:gdLst>
              <a:gd name="connsiteX0" fmla="*/ -82 w 3341269"/>
              <a:gd name="connsiteY0" fmla="*/ 22537 h 468818"/>
              <a:gd name="connsiteX1" fmla="*/ 24727 w 3341269"/>
              <a:gd name="connsiteY1" fmla="*/ -135 h 468818"/>
              <a:gd name="connsiteX2" fmla="*/ 3316378 w 3341269"/>
              <a:gd name="connsiteY2" fmla="*/ -135 h 468818"/>
              <a:gd name="connsiteX3" fmla="*/ 3341187 w 3341269"/>
              <a:gd name="connsiteY3" fmla="*/ 22537 h 468818"/>
              <a:gd name="connsiteX4" fmla="*/ 3341187 w 3341269"/>
              <a:gd name="connsiteY4" fmla="*/ 446012 h 468818"/>
              <a:gd name="connsiteX5" fmla="*/ 3316378 w 3341269"/>
              <a:gd name="connsiteY5" fmla="*/ 468684 h 468818"/>
              <a:gd name="connsiteX6" fmla="*/ 24727 w 3341269"/>
              <a:gd name="connsiteY6" fmla="*/ 468684 h 468818"/>
              <a:gd name="connsiteX7" fmla="*/ -82 w 3341269"/>
              <a:gd name="connsiteY7" fmla="*/ 446012 h 46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1269" h="468818">
                <a:moveTo>
                  <a:pt x="-82" y="22537"/>
                </a:moveTo>
                <a:cubicBezTo>
                  <a:pt x="-82" y="10011"/>
                  <a:pt x="11020" y="-135"/>
                  <a:pt x="24727" y="-135"/>
                </a:cubicBezTo>
                <a:lnTo>
                  <a:pt x="3316378" y="-135"/>
                </a:lnTo>
                <a:cubicBezTo>
                  <a:pt x="3330085" y="-135"/>
                  <a:pt x="3341187" y="10011"/>
                  <a:pt x="3341187" y="22537"/>
                </a:cubicBezTo>
                <a:lnTo>
                  <a:pt x="3341187" y="446012"/>
                </a:lnTo>
                <a:cubicBezTo>
                  <a:pt x="3341187" y="458538"/>
                  <a:pt x="3330085" y="468684"/>
                  <a:pt x="3316378" y="468684"/>
                </a:cubicBezTo>
                <a:lnTo>
                  <a:pt x="24727" y="468684"/>
                </a:lnTo>
                <a:cubicBezTo>
                  <a:pt x="11020" y="468684"/>
                  <a:pt x="-82" y="458538"/>
                  <a:pt x="-82" y="446012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85358D4-C559-501D-DF8D-095464B99FB3}"/>
              </a:ext>
            </a:extLst>
          </p:cNvPr>
          <p:cNvSpPr txBox="1"/>
          <p:nvPr/>
        </p:nvSpPr>
        <p:spPr>
          <a:xfrm>
            <a:off x="6325204" y="1149849"/>
            <a:ext cx="332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National Portal of Government Administration</a:t>
            </a:r>
            <a:endParaRPr lang="en-ID" sz="1400" spc="0" baseline="0" dirty="0">
              <a:ln/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0C0613E-040D-80AA-5331-296BE3AADE92}"/>
              </a:ext>
            </a:extLst>
          </p:cNvPr>
          <p:cNvSpPr/>
          <p:nvPr/>
        </p:nvSpPr>
        <p:spPr>
          <a:xfrm>
            <a:off x="2370046" y="3955679"/>
            <a:ext cx="1328614" cy="661154"/>
          </a:xfrm>
          <a:custGeom>
            <a:avLst/>
            <a:gdLst>
              <a:gd name="connsiteX0" fmla="*/ -82 w 1328614"/>
              <a:gd name="connsiteY0" fmla="*/ 31829 h 661154"/>
              <a:gd name="connsiteX1" fmla="*/ 34896 w 1328614"/>
              <a:gd name="connsiteY1" fmla="*/ -135 h 661154"/>
              <a:gd name="connsiteX2" fmla="*/ 1293555 w 1328614"/>
              <a:gd name="connsiteY2" fmla="*/ -135 h 661154"/>
              <a:gd name="connsiteX3" fmla="*/ 1328533 w 1328614"/>
              <a:gd name="connsiteY3" fmla="*/ 31829 h 661154"/>
              <a:gd name="connsiteX4" fmla="*/ 1328533 w 1328614"/>
              <a:gd name="connsiteY4" fmla="*/ 629056 h 661154"/>
              <a:gd name="connsiteX5" fmla="*/ 1293555 w 1328614"/>
              <a:gd name="connsiteY5" fmla="*/ 661020 h 661154"/>
              <a:gd name="connsiteX6" fmla="*/ 34896 w 1328614"/>
              <a:gd name="connsiteY6" fmla="*/ 661020 h 661154"/>
              <a:gd name="connsiteX7" fmla="*/ -82 w 1328614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8614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1293555" y="-135"/>
                </a:lnTo>
                <a:cubicBezTo>
                  <a:pt x="1312866" y="-135"/>
                  <a:pt x="1328533" y="14182"/>
                  <a:pt x="1328533" y="31829"/>
                </a:cubicBezTo>
                <a:lnTo>
                  <a:pt x="1328533" y="629056"/>
                </a:lnTo>
                <a:cubicBezTo>
                  <a:pt x="1328533" y="646703"/>
                  <a:pt x="1312866" y="661020"/>
                  <a:pt x="1293555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844030-7762-6B6C-8757-FA13444AB26F}"/>
              </a:ext>
            </a:extLst>
          </p:cNvPr>
          <p:cNvSpPr txBox="1"/>
          <p:nvPr/>
        </p:nvSpPr>
        <p:spPr>
          <a:xfrm>
            <a:off x="2405285" y="4060221"/>
            <a:ext cx="800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Social </a:t>
            </a:r>
          </a:p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Protection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AA24FF-6CC9-0032-3E7A-9C4D6C67F4D7}"/>
              </a:ext>
            </a:extLst>
          </p:cNvPr>
          <p:cNvSpPr/>
          <p:nvPr/>
        </p:nvSpPr>
        <p:spPr>
          <a:xfrm>
            <a:off x="10545632" y="4009773"/>
            <a:ext cx="52618" cy="60104"/>
          </a:xfrm>
          <a:custGeom>
            <a:avLst/>
            <a:gdLst>
              <a:gd name="connsiteX0" fmla="*/ -82 w 52618"/>
              <a:gd name="connsiteY0" fmla="*/ 29917 h 60104"/>
              <a:gd name="connsiteX1" fmla="*/ 26227 w 52618"/>
              <a:gd name="connsiteY1" fmla="*/ -135 h 60104"/>
              <a:gd name="connsiteX2" fmla="*/ 52536 w 52618"/>
              <a:gd name="connsiteY2" fmla="*/ 29917 h 60104"/>
              <a:gd name="connsiteX3" fmla="*/ 26227 w 52618"/>
              <a:gd name="connsiteY3" fmla="*/ 59970 h 60104"/>
              <a:gd name="connsiteX4" fmla="*/ -82 w 52618"/>
              <a:gd name="connsiteY4" fmla="*/ 29917 h 6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8" h="60104">
                <a:moveTo>
                  <a:pt x="-82" y="29917"/>
                </a:moveTo>
                <a:cubicBezTo>
                  <a:pt x="-82" y="13317"/>
                  <a:pt x="11692" y="-135"/>
                  <a:pt x="26227" y="-135"/>
                </a:cubicBezTo>
                <a:cubicBezTo>
                  <a:pt x="40763" y="-135"/>
                  <a:pt x="52536" y="13317"/>
                  <a:pt x="52536" y="29917"/>
                </a:cubicBezTo>
                <a:cubicBezTo>
                  <a:pt x="52536" y="46518"/>
                  <a:pt x="40763" y="59970"/>
                  <a:pt x="26227" y="59970"/>
                </a:cubicBezTo>
                <a:cubicBezTo>
                  <a:pt x="11692" y="59970"/>
                  <a:pt x="-82" y="46518"/>
                  <a:pt x="-82" y="29917"/>
                </a:cubicBezTo>
                <a:close/>
              </a:path>
            </a:pathLst>
          </a:custGeom>
          <a:solidFill>
            <a:srgbClr val="FFFFFF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EF0F934-5AFE-1B62-09C3-1B38B275320D}"/>
              </a:ext>
            </a:extLst>
          </p:cNvPr>
          <p:cNvSpPr/>
          <p:nvPr/>
        </p:nvSpPr>
        <p:spPr>
          <a:xfrm>
            <a:off x="502094" y="3955679"/>
            <a:ext cx="1736406" cy="661154"/>
          </a:xfrm>
          <a:custGeom>
            <a:avLst/>
            <a:gdLst>
              <a:gd name="connsiteX0" fmla="*/ -82 w 1736406"/>
              <a:gd name="connsiteY0" fmla="*/ 31829 h 661154"/>
              <a:gd name="connsiteX1" fmla="*/ 34899 w 1736406"/>
              <a:gd name="connsiteY1" fmla="*/ -135 h 661154"/>
              <a:gd name="connsiteX2" fmla="*/ 1701346 w 1736406"/>
              <a:gd name="connsiteY2" fmla="*/ -135 h 661154"/>
              <a:gd name="connsiteX3" fmla="*/ 1736324 w 1736406"/>
              <a:gd name="connsiteY3" fmla="*/ 31829 h 661154"/>
              <a:gd name="connsiteX4" fmla="*/ 1736324 w 1736406"/>
              <a:gd name="connsiteY4" fmla="*/ 629056 h 661154"/>
              <a:gd name="connsiteX5" fmla="*/ 1701346 w 1736406"/>
              <a:gd name="connsiteY5" fmla="*/ 661020 h 661154"/>
              <a:gd name="connsiteX6" fmla="*/ 34899 w 1736406"/>
              <a:gd name="connsiteY6" fmla="*/ 661020 h 661154"/>
              <a:gd name="connsiteX7" fmla="*/ -82 w 1736406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406" h="661154">
                <a:moveTo>
                  <a:pt x="-82" y="31829"/>
                </a:moveTo>
                <a:cubicBezTo>
                  <a:pt x="-82" y="14182"/>
                  <a:pt x="15579" y="-135"/>
                  <a:pt x="34899" y="-135"/>
                </a:cubicBezTo>
                <a:lnTo>
                  <a:pt x="1701346" y="-135"/>
                </a:lnTo>
                <a:cubicBezTo>
                  <a:pt x="1720657" y="-135"/>
                  <a:pt x="1736324" y="14182"/>
                  <a:pt x="1736324" y="31829"/>
                </a:cubicBezTo>
                <a:lnTo>
                  <a:pt x="1736324" y="629056"/>
                </a:lnTo>
                <a:cubicBezTo>
                  <a:pt x="1736324" y="646703"/>
                  <a:pt x="1720657" y="661020"/>
                  <a:pt x="1701346" y="661020"/>
                </a:cubicBezTo>
                <a:lnTo>
                  <a:pt x="34899" y="661020"/>
                </a:lnTo>
                <a:cubicBezTo>
                  <a:pt x="15579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8E4D7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AF5AFAD-B267-B024-F5E5-68C6BE9BE2F4}"/>
              </a:ext>
            </a:extLst>
          </p:cNvPr>
          <p:cNvSpPr txBox="1"/>
          <p:nvPr/>
        </p:nvSpPr>
        <p:spPr>
          <a:xfrm>
            <a:off x="483677" y="4012127"/>
            <a:ext cx="175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Institutional Application Services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F98139F-E344-BF04-3229-0324A8044026}"/>
              </a:ext>
            </a:extLst>
          </p:cNvPr>
          <p:cNvSpPr/>
          <p:nvPr/>
        </p:nvSpPr>
        <p:spPr>
          <a:xfrm>
            <a:off x="521824" y="4851748"/>
            <a:ext cx="1723253" cy="913595"/>
          </a:xfrm>
          <a:custGeom>
            <a:avLst/>
            <a:gdLst>
              <a:gd name="connsiteX0" fmla="*/ -82 w 1723253"/>
              <a:gd name="connsiteY0" fmla="*/ 44042 h 913595"/>
              <a:gd name="connsiteX1" fmla="*/ 48256 w 1723253"/>
              <a:gd name="connsiteY1" fmla="*/ -135 h 913595"/>
              <a:gd name="connsiteX2" fmla="*/ 1674828 w 1723253"/>
              <a:gd name="connsiteY2" fmla="*/ -135 h 913595"/>
              <a:gd name="connsiteX3" fmla="*/ 1723171 w 1723253"/>
              <a:gd name="connsiteY3" fmla="*/ 44042 h 913595"/>
              <a:gd name="connsiteX4" fmla="*/ 1723171 w 1723253"/>
              <a:gd name="connsiteY4" fmla="*/ 869284 h 913595"/>
              <a:gd name="connsiteX5" fmla="*/ 1674828 w 1723253"/>
              <a:gd name="connsiteY5" fmla="*/ 913461 h 913595"/>
              <a:gd name="connsiteX6" fmla="*/ 48256 w 1723253"/>
              <a:gd name="connsiteY6" fmla="*/ 913461 h 913595"/>
              <a:gd name="connsiteX7" fmla="*/ -82 w 1723253"/>
              <a:gd name="connsiteY7" fmla="*/ 869284 h 91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253" h="913595">
                <a:moveTo>
                  <a:pt x="-82" y="44042"/>
                </a:moveTo>
                <a:cubicBezTo>
                  <a:pt x="-82" y="19639"/>
                  <a:pt x="21560" y="-135"/>
                  <a:pt x="48256" y="-135"/>
                </a:cubicBezTo>
                <a:lnTo>
                  <a:pt x="1674828" y="-135"/>
                </a:lnTo>
                <a:cubicBezTo>
                  <a:pt x="1701532" y="-135"/>
                  <a:pt x="1723171" y="19639"/>
                  <a:pt x="1723171" y="44042"/>
                </a:cubicBezTo>
                <a:lnTo>
                  <a:pt x="1723171" y="869284"/>
                </a:lnTo>
                <a:cubicBezTo>
                  <a:pt x="1723171" y="893686"/>
                  <a:pt x="1701532" y="913461"/>
                  <a:pt x="1674828" y="913461"/>
                </a:cubicBezTo>
                <a:lnTo>
                  <a:pt x="48256" y="913461"/>
                </a:lnTo>
                <a:cubicBezTo>
                  <a:pt x="21560" y="913461"/>
                  <a:pt x="-82" y="893686"/>
                  <a:pt x="-82" y="869284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881A459-66DE-2BC4-8BC3-083BD1F9E556}"/>
              </a:ext>
            </a:extLst>
          </p:cNvPr>
          <p:cNvSpPr txBox="1"/>
          <p:nvPr/>
        </p:nvSpPr>
        <p:spPr>
          <a:xfrm>
            <a:off x="537650" y="4981310"/>
            <a:ext cx="171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i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Digital Public  Infrastructure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26477E4-9414-9B47-03E6-60D5FEED9F63}"/>
              </a:ext>
            </a:extLst>
          </p:cNvPr>
          <p:cNvSpPr/>
          <p:nvPr/>
        </p:nvSpPr>
        <p:spPr>
          <a:xfrm>
            <a:off x="2363469" y="4851243"/>
            <a:ext cx="2144200" cy="480839"/>
          </a:xfrm>
          <a:custGeom>
            <a:avLst/>
            <a:gdLst>
              <a:gd name="connsiteX0" fmla="*/ -82 w 2144200"/>
              <a:gd name="connsiteY0" fmla="*/ 23113 h 480839"/>
              <a:gd name="connsiteX1" fmla="*/ 25359 w 2144200"/>
              <a:gd name="connsiteY1" fmla="*/ -135 h 480839"/>
              <a:gd name="connsiteX2" fmla="*/ 2118678 w 2144200"/>
              <a:gd name="connsiteY2" fmla="*/ -135 h 480839"/>
              <a:gd name="connsiteX3" fmla="*/ 2144118 w 2144200"/>
              <a:gd name="connsiteY3" fmla="*/ 23113 h 480839"/>
              <a:gd name="connsiteX4" fmla="*/ 2144118 w 2144200"/>
              <a:gd name="connsiteY4" fmla="*/ 457456 h 480839"/>
              <a:gd name="connsiteX5" fmla="*/ 2118678 w 2144200"/>
              <a:gd name="connsiteY5" fmla="*/ 480705 h 480839"/>
              <a:gd name="connsiteX6" fmla="*/ 25359 w 2144200"/>
              <a:gd name="connsiteY6" fmla="*/ 480705 h 480839"/>
              <a:gd name="connsiteX7" fmla="*/ -82 w 2144200"/>
              <a:gd name="connsiteY7" fmla="*/ 457456 h 48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200" h="480839">
                <a:moveTo>
                  <a:pt x="-82" y="23113"/>
                </a:moveTo>
                <a:cubicBezTo>
                  <a:pt x="-82" y="10275"/>
                  <a:pt x="11310" y="-135"/>
                  <a:pt x="25359" y="-135"/>
                </a:cubicBezTo>
                <a:lnTo>
                  <a:pt x="2118678" y="-135"/>
                </a:lnTo>
                <a:cubicBezTo>
                  <a:pt x="2132727" y="-135"/>
                  <a:pt x="2144118" y="10275"/>
                  <a:pt x="2144118" y="23113"/>
                </a:cubicBezTo>
                <a:lnTo>
                  <a:pt x="2144118" y="457456"/>
                </a:lnTo>
                <a:cubicBezTo>
                  <a:pt x="2144118" y="470295"/>
                  <a:pt x="2132727" y="480705"/>
                  <a:pt x="2118678" y="480705"/>
                </a:cubicBezTo>
                <a:lnTo>
                  <a:pt x="25359" y="480705"/>
                </a:lnTo>
                <a:cubicBezTo>
                  <a:pt x="11310" y="480705"/>
                  <a:pt x="-82" y="470295"/>
                  <a:pt x="-82" y="457456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2A7842-7E2B-93F9-0754-199E711D886E}"/>
              </a:ext>
            </a:extLst>
          </p:cNvPr>
          <p:cNvSpPr txBox="1"/>
          <p:nvPr/>
        </p:nvSpPr>
        <p:spPr>
          <a:xfrm>
            <a:off x="2384869" y="4938124"/>
            <a:ext cx="2118063" cy="28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43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Digital Identity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5364ED0-FBB4-C2AB-12C8-6C283D70AE87}"/>
              </a:ext>
            </a:extLst>
          </p:cNvPr>
          <p:cNvSpPr/>
          <p:nvPr/>
        </p:nvSpPr>
        <p:spPr>
          <a:xfrm>
            <a:off x="10170726" y="3967700"/>
            <a:ext cx="973440" cy="661154"/>
          </a:xfrm>
          <a:custGeom>
            <a:avLst/>
            <a:gdLst>
              <a:gd name="connsiteX0" fmla="*/ -82 w 973440"/>
              <a:gd name="connsiteY0" fmla="*/ 31829 h 661154"/>
              <a:gd name="connsiteX1" fmla="*/ 34896 w 973440"/>
              <a:gd name="connsiteY1" fmla="*/ -135 h 661154"/>
              <a:gd name="connsiteX2" fmla="*/ 938381 w 973440"/>
              <a:gd name="connsiteY2" fmla="*/ -135 h 661154"/>
              <a:gd name="connsiteX3" fmla="*/ 973359 w 973440"/>
              <a:gd name="connsiteY3" fmla="*/ 31829 h 661154"/>
              <a:gd name="connsiteX4" fmla="*/ 973359 w 973440"/>
              <a:gd name="connsiteY4" fmla="*/ 629056 h 661154"/>
              <a:gd name="connsiteX5" fmla="*/ 938381 w 973440"/>
              <a:gd name="connsiteY5" fmla="*/ 661020 h 661154"/>
              <a:gd name="connsiteX6" fmla="*/ 34896 w 973440"/>
              <a:gd name="connsiteY6" fmla="*/ 661020 h 661154"/>
              <a:gd name="connsiteX7" fmla="*/ -82 w 973440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440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938381" y="-135"/>
                </a:lnTo>
                <a:cubicBezTo>
                  <a:pt x="957692" y="-135"/>
                  <a:pt x="973359" y="14182"/>
                  <a:pt x="973359" y="31829"/>
                </a:cubicBezTo>
                <a:lnTo>
                  <a:pt x="973359" y="629056"/>
                </a:lnTo>
                <a:cubicBezTo>
                  <a:pt x="973359" y="646703"/>
                  <a:pt x="957692" y="661020"/>
                  <a:pt x="938381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547FF4-CDC8-AB62-D915-3B23E7708000}"/>
              </a:ext>
            </a:extLst>
          </p:cNvPr>
          <p:cNvSpPr txBox="1"/>
          <p:nvPr/>
        </p:nvSpPr>
        <p:spPr>
          <a:xfrm>
            <a:off x="10215394" y="4069461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State </a:t>
            </a:r>
          </a:p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officials 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D52AAA-096A-1578-18D8-A6BED708E0E1}"/>
              </a:ext>
            </a:extLst>
          </p:cNvPr>
          <p:cNvSpPr/>
          <p:nvPr/>
        </p:nvSpPr>
        <p:spPr>
          <a:xfrm>
            <a:off x="4626061" y="4851243"/>
            <a:ext cx="2512529" cy="468818"/>
          </a:xfrm>
          <a:custGeom>
            <a:avLst/>
            <a:gdLst>
              <a:gd name="connsiteX0" fmla="*/ -82 w 2512529"/>
              <a:gd name="connsiteY0" fmla="*/ 22536 h 468818"/>
              <a:gd name="connsiteX1" fmla="*/ 24727 w 2512529"/>
              <a:gd name="connsiteY1" fmla="*/ -135 h 468818"/>
              <a:gd name="connsiteX2" fmla="*/ 2487638 w 2512529"/>
              <a:gd name="connsiteY2" fmla="*/ -135 h 468818"/>
              <a:gd name="connsiteX3" fmla="*/ 2512447 w 2512529"/>
              <a:gd name="connsiteY3" fmla="*/ 22536 h 468818"/>
              <a:gd name="connsiteX4" fmla="*/ 2512447 w 2512529"/>
              <a:gd name="connsiteY4" fmla="*/ 446012 h 468818"/>
              <a:gd name="connsiteX5" fmla="*/ 2487638 w 2512529"/>
              <a:gd name="connsiteY5" fmla="*/ 468684 h 468818"/>
              <a:gd name="connsiteX6" fmla="*/ 24727 w 2512529"/>
              <a:gd name="connsiteY6" fmla="*/ 468684 h 468818"/>
              <a:gd name="connsiteX7" fmla="*/ -82 w 2512529"/>
              <a:gd name="connsiteY7" fmla="*/ 446012 h 46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529" h="468818">
                <a:moveTo>
                  <a:pt x="-82" y="22536"/>
                </a:moveTo>
                <a:cubicBezTo>
                  <a:pt x="-82" y="10011"/>
                  <a:pt x="11020" y="-135"/>
                  <a:pt x="24727" y="-135"/>
                </a:cubicBezTo>
                <a:lnTo>
                  <a:pt x="2487638" y="-135"/>
                </a:lnTo>
                <a:cubicBezTo>
                  <a:pt x="2501345" y="-135"/>
                  <a:pt x="2512447" y="10011"/>
                  <a:pt x="2512447" y="22536"/>
                </a:cubicBezTo>
                <a:lnTo>
                  <a:pt x="2512447" y="446012"/>
                </a:lnTo>
                <a:cubicBezTo>
                  <a:pt x="2512447" y="458538"/>
                  <a:pt x="2501345" y="468684"/>
                  <a:pt x="2487638" y="468684"/>
                </a:cubicBezTo>
                <a:lnTo>
                  <a:pt x="24727" y="468684"/>
                </a:lnTo>
                <a:cubicBezTo>
                  <a:pt x="11020" y="468684"/>
                  <a:pt x="-82" y="458538"/>
                  <a:pt x="-82" y="446012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9F14E-CBD8-C92C-C8F7-7DD23CA24349}"/>
              </a:ext>
            </a:extLst>
          </p:cNvPr>
          <p:cNvSpPr txBox="1"/>
          <p:nvPr/>
        </p:nvSpPr>
        <p:spPr>
          <a:xfrm>
            <a:off x="4658946" y="4925731"/>
            <a:ext cx="2479643" cy="28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43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Digital Payment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5A81F55-4E78-368D-CEE8-8BC462858329}"/>
              </a:ext>
            </a:extLst>
          </p:cNvPr>
          <p:cNvSpPr/>
          <p:nvPr/>
        </p:nvSpPr>
        <p:spPr>
          <a:xfrm>
            <a:off x="482361" y="1132724"/>
            <a:ext cx="1737737" cy="2702374"/>
          </a:xfrm>
          <a:custGeom>
            <a:avLst/>
            <a:gdLst>
              <a:gd name="connsiteX0" fmla="*/ -82 w 1723253"/>
              <a:gd name="connsiteY0" fmla="*/ 42299 h 877532"/>
              <a:gd name="connsiteX1" fmla="*/ 46349 w 1723253"/>
              <a:gd name="connsiteY1" fmla="*/ -135 h 877532"/>
              <a:gd name="connsiteX2" fmla="*/ 1676735 w 1723253"/>
              <a:gd name="connsiteY2" fmla="*/ -135 h 877532"/>
              <a:gd name="connsiteX3" fmla="*/ 1723171 w 1723253"/>
              <a:gd name="connsiteY3" fmla="*/ 42299 h 877532"/>
              <a:gd name="connsiteX4" fmla="*/ 1723171 w 1723253"/>
              <a:gd name="connsiteY4" fmla="*/ 834964 h 877532"/>
              <a:gd name="connsiteX5" fmla="*/ 1676735 w 1723253"/>
              <a:gd name="connsiteY5" fmla="*/ 877398 h 877532"/>
              <a:gd name="connsiteX6" fmla="*/ 46349 w 1723253"/>
              <a:gd name="connsiteY6" fmla="*/ 877398 h 877532"/>
              <a:gd name="connsiteX7" fmla="*/ -82 w 1723253"/>
              <a:gd name="connsiteY7" fmla="*/ 834964 h 87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253" h="877532">
                <a:moveTo>
                  <a:pt x="-82" y="42299"/>
                </a:moveTo>
                <a:cubicBezTo>
                  <a:pt x="-82" y="18858"/>
                  <a:pt x="20705" y="-135"/>
                  <a:pt x="46349" y="-135"/>
                </a:cubicBezTo>
                <a:lnTo>
                  <a:pt x="1676735" y="-135"/>
                </a:lnTo>
                <a:cubicBezTo>
                  <a:pt x="1702387" y="-135"/>
                  <a:pt x="1723171" y="18858"/>
                  <a:pt x="1723171" y="42299"/>
                </a:cubicBezTo>
                <a:lnTo>
                  <a:pt x="1723171" y="834964"/>
                </a:lnTo>
                <a:cubicBezTo>
                  <a:pt x="1723171" y="858405"/>
                  <a:pt x="1702387" y="877398"/>
                  <a:pt x="1676735" y="877398"/>
                </a:cubicBezTo>
                <a:lnTo>
                  <a:pt x="46349" y="877398"/>
                </a:lnTo>
                <a:cubicBezTo>
                  <a:pt x="20705" y="877398"/>
                  <a:pt x="-82" y="858405"/>
                  <a:pt x="-82" y="834964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61BDBB-391F-ED6A-9EBE-E37A0E46B384}"/>
              </a:ext>
            </a:extLst>
          </p:cNvPr>
          <p:cNvSpPr txBox="1"/>
          <p:nvPr/>
        </p:nvSpPr>
        <p:spPr>
          <a:xfrm>
            <a:off x="468031" y="2126027"/>
            <a:ext cx="173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National Digital Service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FAA792-D953-0315-5474-E8A9F46B2D7F}"/>
              </a:ext>
            </a:extLst>
          </p:cNvPr>
          <p:cNvSpPr/>
          <p:nvPr/>
        </p:nvSpPr>
        <p:spPr>
          <a:xfrm>
            <a:off x="9769510" y="1156766"/>
            <a:ext cx="1578552" cy="2702374"/>
          </a:xfrm>
          <a:custGeom>
            <a:avLst/>
            <a:gdLst>
              <a:gd name="connsiteX0" fmla="*/ -82 w 1578552"/>
              <a:gd name="connsiteY0" fmla="*/ 41133 h 853490"/>
              <a:gd name="connsiteX1" fmla="*/ 45078 w 1578552"/>
              <a:gd name="connsiteY1" fmla="*/ -135 h 853490"/>
              <a:gd name="connsiteX2" fmla="*/ 1533311 w 1578552"/>
              <a:gd name="connsiteY2" fmla="*/ -135 h 853490"/>
              <a:gd name="connsiteX3" fmla="*/ 1578470 w 1578552"/>
              <a:gd name="connsiteY3" fmla="*/ 41133 h 853490"/>
              <a:gd name="connsiteX4" fmla="*/ 1578470 w 1578552"/>
              <a:gd name="connsiteY4" fmla="*/ 812088 h 853490"/>
              <a:gd name="connsiteX5" fmla="*/ 1533311 w 1578552"/>
              <a:gd name="connsiteY5" fmla="*/ 853356 h 853490"/>
              <a:gd name="connsiteX6" fmla="*/ 45078 w 1578552"/>
              <a:gd name="connsiteY6" fmla="*/ 853356 h 853490"/>
              <a:gd name="connsiteX7" fmla="*/ -82 w 1578552"/>
              <a:gd name="connsiteY7" fmla="*/ 812088 h 8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552" h="853490">
                <a:moveTo>
                  <a:pt x="-82" y="41133"/>
                </a:moveTo>
                <a:cubicBezTo>
                  <a:pt x="-82" y="18341"/>
                  <a:pt x="20136" y="-135"/>
                  <a:pt x="45078" y="-135"/>
                </a:cubicBezTo>
                <a:lnTo>
                  <a:pt x="1533311" y="-135"/>
                </a:lnTo>
                <a:cubicBezTo>
                  <a:pt x="1558252" y="-135"/>
                  <a:pt x="1578470" y="18341"/>
                  <a:pt x="1578470" y="41133"/>
                </a:cubicBezTo>
                <a:lnTo>
                  <a:pt x="1578470" y="812088"/>
                </a:lnTo>
                <a:cubicBezTo>
                  <a:pt x="1578470" y="834880"/>
                  <a:pt x="1558252" y="853356"/>
                  <a:pt x="1533311" y="853356"/>
                </a:cubicBezTo>
                <a:lnTo>
                  <a:pt x="45078" y="853356"/>
                </a:lnTo>
                <a:cubicBezTo>
                  <a:pt x="20136" y="853356"/>
                  <a:pt x="-82" y="834880"/>
                  <a:pt x="-82" y="812088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FC025E0-E039-1F8B-A587-1C175FF26BCA}"/>
              </a:ext>
            </a:extLst>
          </p:cNvPr>
          <p:cNvSpPr txBox="1"/>
          <p:nvPr/>
        </p:nvSpPr>
        <p:spPr>
          <a:xfrm>
            <a:off x="9769259" y="2151690"/>
            <a:ext cx="1578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National Dashboard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5F5467A-8999-4EC0-EC54-8C7C49FDBA61}"/>
              </a:ext>
            </a:extLst>
          </p:cNvPr>
          <p:cNvSpPr/>
          <p:nvPr/>
        </p:nvSpPr>
        <p:spPr>
          <a:xfrm>
            <a:off x="7618733" y="3967700"/>
            <a:ext cx="933976" cy="661154"/>
          </a:xfrm>
          <a:custGeom>
            <a:avLst/>
            <a:gdLst>
              <a:gd name="connsiteX0" fmla="*/ -82 w 933976"/>
              <a:gd name="connsiteY0" fmla="*/ 31829 h 661154"/>
              <a:gd name="connsiteX1" fmla="*/ 34896 w 933976"/>
              <a:gd name="connsiteY1" fmla="*/ -135 h 661154"/>
              <a:gd name="connsiteX2" fmla="*/ 898917 w 933976"/>
              <a:gd name="connsiteY2" fmla="*/ -135 h 661154"/>
              <a:gd name="connsiteX3" fmla="*/ 933895 w 933976"/>
              <a:gd name="connsiteY3" fmla="*/ 31829 h 661154"/>
              <a:gd name="connsiteX4" fmla="*/ 933895 w 933976"/>
              <a:gd name="connsiteY4" fmla="*/ 629056 h 661154"/>
              <a:gd name="connsiteX5" fmla="*/ 898917 w 933976"/>
              <a:gd name="connsiteY5" fmla="*/ 661020 h 661154"/>
              <a:gd name="connsiteX6" fmla="*/ 34896 w 933976"/>
              <a:gd name="connsiteY6" fmla="*/ 661020 h 661154"/>
              <a:gd name="connsiteX7" fmla="*/ -82 w 933976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976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898917" y="-135"/>
                </a:lnTo>
                <a:cubicBezTo>
                  <a:pt x="918228" y="-135"/>
                  <a:pt x="933895" y="14182"/>
                  <a:pt x="933895" y="31829"/>
                </a:cubicBezTo>
                <a:lnTo>
                  <a:pt x="933895" y="629056"/>
                </a:lnTo>
                <a:cubicBezTo>
                  <a:pt x="933895" y="646703"/>
                  <a:pt x="918228" y="661020"/>
                  <a:pt x="898917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BD550F0-1F4E-247A-9D13-4C639A57D5E3}"/>
              </a:ext>
            </a:extLst>
          </p:cNvPr>
          <p:cNvSpPr txBox="1"/>
          <p:nvPr/>
        </p:nvSpPr>
        <p:spPr>
          <a:xfrm>
            <a:off x="7654721" y="4048200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Tax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0044BB4-5346-C657-19EC-64FB2E983E28}"/>
              </a:ext>
            </a:extLst>
          </p:cNvPr>
          <p:cNvSpPr txBox="1"/>
          <p:nvPr/>
        </p:nvSpPr>
        <p:spPr>
          <a:xfrm>
            <a:off x="7654723" y="4213553"/>
            <a:ext cx="707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Non-Tax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4A674CD8-7251-DE94-464E-613F981AE9C0}"/>
              </a:ext>
            </a:extLst>
          </p:cNvPr>
          <p:cNvSpPr/>
          <p:nvPr/>
        </p:nvSpPr>
        <p:spPr>
          <a:xfrm>
            <a:off x="3869671" y="3967700"/>
            <a:ext cx="1052368" cy="661154"/>
          </a:xfrm>
          <a:custGeom>
            <a:avLst/>
            <a:gdLst>
              <a:gd name="connsiteX0" fmla="*/ -82 w 1052368"/>
              <a:gd name="connsiteY0" fmla="*/ 31829 h 661154"/>
              <a:gd name="connsiteX1" fmla="*/ 34896 w 1052368"/>
              <a:gd name="connsiteY1" fmla="*/ -135 h 661154"/>
              <a:gd name="connsiteX2" fmla="*/ 1017308 w 1052368"/>
              <a:gd name="connsiteY2" fmla="*/ -135 h 661154"/>
              <a:gd name="connsiteX3" fmla="*/ 1052286 w 1052368"/>
              <a:gd name="connsiteY3" fmla="*/ 31829 h 661154"/>
              <a:gd name="connsiteX4" fmla="*/ 1052286 w 1052368"/>
              <a:gd name="connsiteY4" fmla="*/ 629056 h 661154"/>
              <a:gd name="connsiteX5" fmla="*/ 1017308 w 1052368"/>
              <a:gd name="connsiteY5" fmla="*/ 661020 h 661154"/>
              <a:gd name="connsiteX6" fmla="*/ 34896 w 1052368"/>
              <a:gd name="connsiteY6" fmla="*/ 661020 h 661154"/>
              <a:gd name="connsiteX7" fmla="*/ -82 w 1052368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368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1017308" y="-135"/>
                </a:lnTo>
                <a:cubicBezTo>
                  <a:pt x="1036619" y="-135"/>
                  <a:pt x="1052286" y="14182"/>
                  <a:pt x="1052286" y="31829"/>
                </a:cubicBezTo>
                <a:lnTo>
                  <a:pt x="1052286" y="629056"/>
                </a:lnTo>
                <a:cubicBezTo>
                  <a:pt x="1052286" y="646703"/>
                  <a:pt x="1036619" y="661020"/>
                  <a:pt x="1017308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E8FF92-B56B-A41B-B026-6DCF046FA551}"/>
              </a:ext>
            </a:extLst>
          </p:cNvPr>
          <p:cNvSpPr txBox="1"/>
          <p:nvPr/>
        </p:nvSpPr>
        <p:spPr>
          <a:xfrm>
            <a:off x="3912960" y="4156389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Healthcare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E7919-7C8B-A303-570F-C63E08A2E0D3}"/>
              </a:ext>
            </a:extLst>
          </p:cNvPr>
          <p:cNvSpPr/>
          <p:nvPr/>
        </p:nvSpPr>
        <p:spPr>
          <a:xfrm>
            <a:off x="5132513" y="3967700"/>
            <a:ext cx="1012904" cy="661154"/>
          </a:xfrm>
          <a:custGeom>
            <a:avLst/>
            <a:gdLst>
              <a:gd name="connsiteX0" fmla="*/ -82 w 1012904"/>
              <a:gd name="connsiteY0" fmla="*/ 31829 h 661154"/>
              <a:gd name="connsiteX1" fmla="*/ 34896 w 1012904"/>
              <a:gd name="connsiteY1" fmla="*/ -135 h 661154"/>
              <a:gd name="connsiteX2" fmla="*/ 977844 w 1012904"/>
              <a:gd name="connsiteY2" fmla="*/ -135 h 661154"/>
              <a:gd name="connsiteX3" fmla="*/ 1012822 w 1012904"/>
              <a:gd name="connsiteY3" fmla="*/ 31829 h 661154"/>
              <a:gd name="connsiteX4" fmla="*/ 1012822 w 1012904"/>
              <a:gd name="connsiteY4" fmla="*/ 629056 h 661154"/>
              <a:gd name="connsiteX5" fmla="*/ 977844 w 1012904"/>
              <a:gd name="connsiteY5" fmla="*/ 661020 h 661154"/>
              <a:gd name="connsiteX6" fmla="*/ 34896 w 1012904"/>
              <a:gd name="connsiteY6" fmla="*/ 661020 h 661154"/>
              <a:gd name="connsiteX7" fmla="*/ -82 w 1012904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904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977844" y="-135"/>
                </a:lnTo>
                <a:cubicBezTo>
                  <a:pt x="997168" y="-135"/>
                  <a:pt x="1012822" y="14182"/>
                  <a:pt x="1012822" y="31829"/>
                </a:cubicBezTo>
                <a:lnTo>
                  <a:pt x="1012822" y="629056"/>
                </a:lnTo>
                <a:cubicBezTo>
                  <a:pt x="1012822" y="646703"/>
                  <a:pt x="997168" y="661020"/>
                  <a:pt x="977844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86CD074-77C4-0101-DA4F-1438D20429DB}"/>
              </a:ext>
            </a:extLst>
          </p:cNvPr>
          <p:cNvSpPr txBox="1"/>
          <p:nvPr/>
        </p:nvSpPr>
        <p:spPr>
          <a:xfrm>
            <a:off x="5171198" y="4156389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Education</a:t>
            </a: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280762CF-BE19-E710-FD74-3C8A4837D8EB}"/>
              </a:ext>
            </a:extLst>
          </p:cNvPr>
          <p:cNvSpPr/>
          <p:nvPr/>
        </p:nvSpPr>
        <p:spPr>
          <a:xfrm>
            <a:off x="2363469" y="1697711"/>
            <a:ext cx="2012654" cy="751482"/>
          </a:xfrm>
          <a:custGeom>
            <a:avLst/>
            <a:gdLst>
              <a:gd name="connsiteX0" fmla="*/ -82 w 2012654"/>
              <a:gd name="connsiteY0" fmla="*/ 14975 h 312545"/>
              <a:gd name="connsiteX1" fmla="*/ 16453 w 2012654"/>
              <a:gd name="connsiteY1" fmla="*/ -135 h 312545"/>
              <a:gd name="connsiteX2" fmla="*/ 1996037 w 2012654"/>
              <a:gd name="connsiteY2" fmla="*/ -135 h 312545"/>
              <a:gd name="connsiteX3" fmla="*/ 2012572 w 2012654"/>
              <a:gd name="connsiteY3" fmla="*/ 14975 h 312545"/>
              <a:gd name="connsiteX4" fmla="*/ 2012572 w 2012654"/>
              <a:gd name="connsiteY4" fmla="*/ 297301 h 312545"/>
              <a:gd name="connsiteX5" fmla="*/ 1996037 w 2012654"/>
              <a:gd name="connsiteY5" fmla="*/ 312411 h 312545"/>
              <a:gd name="connsiteX6" fmla="*/ 16453 w 2012654"/>
              <a:gd name="connsiteY6" fmla="*/ 312411 h 312545"/>
              <a:gd name="connsiteX7" fmla="*/ -82 w 2012654"/>
              <a:gd name="connsiteY7" fmla="*/ 297301 h 3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2654" h="312545">
                <a:moveTo>
                  <a:pt x="-82" y="14975"/>
                </a:moveTo>
                <a:cubicBezTo>
                  <a:pt x="-82" y="6633"/>
                  <a:pt x="7324" y="-135"/>
                  <a:pt x="16453" y="-135"/>
                </a:cubicBezTo>
                <a:lnTo>
                  <a:pt x="1996037" y="-135"/>
                </a:lnTo>
                <a:cubicBezTo>
                  <a:pt x="2005166" y="-135"/>
                  <a:pt x="2012572" y="6633"/>
                  <a:pt x="2012572" y="14975"/>
                </a:cubicBezTo>
                <a:lnTo>
                  <a:pt x="2012572" y="297301"/>
                </a:lnTo>
                <a:cubicBezTo>
                  <a:pt x="2012572" y="305643"/>
                  <a:pt x="2005166" y="312411"/>
                  <a:pt x="1996037" y="312411"/>
                </a:cubicBezTo>
                <a:lnTo>
                  <a:pt x="16453" y="312411"/>
                </a:lnTo>
                <a:cubicBezTo>
                  <a:pt x="7324" y="312411"/>
                  <a:pt x="-82" y="305643"/>
                  <a:pt x="-82" y="29730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5F82DD8-173A-1403-CA78-1B5DB8DD4D59}"/>
              </a:ext>
            </a:extLst>
          </p:cNvPr>
          <p:cNvSpPr txBox="1"/>
          <p:nvPr/>
        </p:nvSpPr>
        <p:spPr>
          <a:xfrm>
            <a:off x="2375172" y="1806403"/>
            <a:ext cx="1987675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Digital Community Services Based on Life Cycle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54374D3-E68F-54B4-B8A7-F26A5998F17C}"/>
              </a:ext>
            </a:extLst>
          </p:cNvPr>
          <p:cNvSpPr/>
          <p:nvPr/>
        </p:nvSpPr>
        <p:spPr>
          <a:xfrm>
            <a:off x="4507669" y="1697711"/>
            <a:ext cx="1710098" cy="746110"/>
          </a:xfrm>
          <a:custGeom>
            <a:avLst/>
            <a:gdLst>
              <a:gd name="connsiteX0" fmla="*/ -82 w 1710098"/>
              <a:gd name="connsiteY0" fmla="*/ 14975 h 312545"/>
              <a:gd name="connsiteX1" fmla="*/ 16453 w 1710098"/>
              <a:gd name="connsiteY1" fmla="*/ -135 h 312545"/>
              <a:gd name="connsiteX2" fmla="*/ 1693481 w 1710098"/>
              <a:gd name="connsiteY2" fmla="*/ -135 h 312545"/>
              <a:gd name="connsiteX3" fmla="*/ 1710017 w 1710098"/>
              <a:gd name="connsiteY3" fmla="*/ 14975 h 312545"/>
              <a:gd name="connsiteX4" fmla="*/ 1710017 w 1710098"/>
              <a:gd name="connsiteY4" fmla="*/ 297301 h 312545"/>
              <a:gd name="connsiteX5" fmla="*/ 1693481 w 1710098"/>
              <a:gd name="connsiteY5" fmla="*/ 312411 h 312545"/>
              <a:gd name="connsiteX6" fmla="*/ 16453 w 1710098"/>
              <a:gd name="connsiteY6" fmla="*/ 312411 h 312545"/>
              <a:gd name="connsiteX7" fmla="*/ -82 w 1710098"/>
              <a:gd name="connsiteY7" fmla="*/ 297301 h 3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0098" h="312545">
                <a:moveTo>
                  <a:pt x="-82" y="14975"/>
                </a:moveTo>
                <a:cubicBezTo>
                  <a:pt x="-82" y="6633"/>
                  <a:pt x="7324" y="-135"/>
                  <a:pt x="16453" y="-135"/>
                </a:cubicBezTo>
                <a:lnTo>
                  <a:pt x="1693481" y="-135"/>
                </a:lnTo>
                <a:cubicBezTo>
                  <a:pt x="1702611" y="-135"/>
                  <a:pt x="1710017" y="6633"/>
                  <a:pt x="1710017" y="14975"/>
                </a:cubicBezTo>
                <a:lnTo>
                  <a:pt x="1710017" y="297301"/>
                </a:lnTo>
                <a:cubicBezTo>
                  <a:pt x="1710017" y="305643"/>
                  <a:pt x="1702611" y="312411"/>
                  <a:pt x="1693481" y="312411"/>
                </a:cubicBezTo>
                <a:lnTo>
                  <a:pt x="16453" y="312411"/>
                </a:lnTo>
                <a:cubicBezTo>
                  <a:pt x="7324" y="312411"/>
                  <a:pt x="-82" y="305643"/>
                  <a:pt x="-82" y="29730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rgbClr val="FFFFFF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E00D307-39F8-18A3-F4B1-07017EBBA656}"/>
              </a:ext>
            </a:extLst>
          </p:cNvPr>
          <p:cNvSpPr txBox="1"/>
          <p:nvPr/>
        </p:nvSpPr>
        <p:spPr>
          <a:xfrm>
            <a:off x="4548676" y="1774192"/>
            <a:ext cx="162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Business Permit Services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5656337-4FA1-7F6D-F90A-078024063687}"/>
              </a:ext>
            </a:extLst>
          </p:cNvPr>
          <p:cNvSpPr/>
          <p:nvPr/>
        </p:nvSpPr>
        <p:spPr>
          <a:xfrm>
            <a:off x="8085720" y="1677678"/>
            <a:ext cx="1578553" cy="783073"/>
          </a:xfrm>
          <a:custGeom>
            <a:avLst/>
            <a:gdLst>
              <a:gd name="connsiteX0" fmla="*/ -82 w 1368078"/>
              <a:gd name="connsiteY0" fmla="*/ 14975 h 312545"/>
              <a:gd name="connsiteX1" fmla="*/ 16454 w 1368078"/>
              <a:gd name="connsiteY1" fmla="*/ -135 h 312545"/>
              <a:gd name="connsiteX2" fmla="*/ 1351461 w 1368078"/>
              <a:gd name="connsiteY2" fmla="*/ -135 h 312545"/>
              <a:gd name="connsiteX3" fmla="*/ 1367997 w 1368078"/>
              <a:gd name="connsiteY3" fmla="*/ 14975 h 312545"/>
              <a:gd name="connsiteX4" fmla="*/ 1367997 w 1368078"/>
              <a:gd name="connsiteY4" fmla="*/ 297301 h 312545"/>
              <a:gd name="connsiteX5" fmla="*/ 1351461 w 1368078"/>
              <a:gd name="connsiteY5" fmla="*/ 312411 h 312545"/>
              <a:gd name="connsiteX6" fmla="*/ 16454 w 1368078"/>
              <a:gd name="connsiteY6" fmla="*/ 312411 h 312545"/>
              <a:gd name="connsiteX7" fmla="*/ -82 w 1368078"/>
              <a:gd name="connsiteY7" fmla="*/ 297301 h 3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078" h="312545">
                <a:moveTo>
                  <a:pt x="-82" y="14975"/>
                </a:moveTo>
                <a:cubicBezTo>
                  <a:pt x="-82" y="6633"/>
                  <a:pt x="7324" y="-135"/>
                  <a:pt x="16454" y="-135"/>
                </a:cubicBezTo>
                <a:lnTo>
                  <a:pt x="1351461" y="-135"/>
                </a:lnTo>
                <a:cubicBezTo>
                  <a:pt x="1360591" y="-135"/>
                  <a:pt x="1367997" y="6633"/>
                  <a:pt x="1367997" y="14975"/>
                </a:cubicBezTo>
                <a:lnTo>
                  <a:pt x="1367997" y="297301"/>
                </a:lnTo>
                <a:cubicBezTo>
                  <a:pt x="1367997" y="305643"/>
                  <a:pt x="1360591" y="312411"/>
                  <a:pt x="1351461" y="312411"/>
                </a:cubicBezTo>
                <a:lnTo>
                  <a:pt x="16454" y="312411"/>
                </a:lnTo>
                <a:cubicBezTo>
                  <a:pt x="7324" y="312411"/>
                  <a:pt x="-82" y="305643"/>
                  <a:pt x="-82" y="29730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60735C-0BCB-9127-C769-F3CF18DC40CB}"/>
              </a:ext>
            </a:extLst>
          </p:cNvPr>
          <p:cNvSpPr txBox="1"/>
          <p:nvPr/>
        </p:nvSpPr>
        <p:spPr>
          <a:xfrm>
            <a:off x="8094668" y="1708317"/>
            <a:ext cx="157618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</a:rPr>
              <a:t>Strengthening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</a:rPr>
              <a:t>State Spending Efficiency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25AD741D-1BCB-FD6F-41C7-D7D2FE8C60FB}"/>
              </a:ext>
            </a:extLst>
          </p:cNvPr>
          <p:cNvSpPr/>
          <p:nvPr/>
        </p:nvSpPr>
        <p:spPr>
          <a:xfrm>
            <a:off x="4507669" y="1144745"/>
            <a:ext cx="1710098" cy="492860"/>
          </a:xfrm>
          <a:custGeom>
            <a:avLst/>
            <a:gdLst>
              <a:gd name="connsiteX0" fmla="*/ -82 w 1710098"/>
              <a:gd name="connsiteY0" fmla="*/ 23691 h 492860"/>
              <a:gd name="connsiteX1" fmla="*/ 25990 w 1710098"/>
              <a:gd name="connsiteY1" fmla="*/ -135 h 492860"/>
              <a:gd name="connsiteX2" fmla="*/ 1683944 w 1710098"/>
              <a:gd name="connsiteY2" fmla="*/ -135 h 492860"/>
              <a:gd name="connsiteX3" fmla="*/ 1710017 w 1710098"/>
              <a:gd name="connsiteY3" fmla="*/ 23691 h 492860"/>
              <a:gd name="connsiteX4" fmla="*/ 1710017 w 1710098"/>
              <a:gd name="connsiteY4" fmla="*/ 468900 h 492860"/>
              <a:gd name="connsiteX5" fmla="*/ 1683944 w 1710098"/>
              <a:gd name="connsiteY5" fmla="*/ 492726 h 492860"/>
              <a:gd name="connsiteX6" fmla="*/ 25990 w 1710098"/>
              <a:gd name="connsiteY6" fmla="*/ 492726 h 492860"/>
              <a:gd name="connsiteX7" fmla="*/ -82 w 1710098"/>
              <a:gd name="connsiteY7" fmla="*/ 468900 h 49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0098" h="492860">
                <a:moveTo>
                  <a:pt x="-82" y="23691"/>
                </a:moveTo>
                <a:cubicBezTo>
                  <a:pt x="-82" y="10540"/>
                  <a:pt x="11599" y="-135"/>
                  <a:pt x="25990" y="-135"/>
                </a:cubicBezTo>
                <a:lnTo>
                  <a:pt x="1683944" y="-135"/>
                </a:lnTo>
                <a:cubicBezTo>
                  <a:pt x="1698335" y="-135"/>
                  <a:pt x="1710017" y="10540"/>
                  <a:pt x="1710017" y="23691"/>
                </a:cubicBezTo>
                <a:lnTo>
                  <a:pt x="1710017" y="468900"/>
                </a:lnTo>
                <a:cubicBezTo>
                  <a:pt x="1710017" y="482051"/>
                  <a:pt x="1698335" y="492726"/>
                  <a:pt x="1683944" y="492726"/>
                </a:cubicBezTo>
                <a:lnTo>
                  <a:pt x="25990" y="492726"/>
                </a:lnTo>
                <a:cubicBezTo>
                  <a:pt x="11599" y="492726"/>
                  <a:pt x="-82" y="482051"/>
                  <a:pt x="-82" y="468900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C36BA9A-09E8-95F1-4D36-31E652AA644E}"/>
              </a:ext>
            </a:extLst>
          </p:cNvPr>
          <p:cNvSpPr txBox="1"/>
          <p:nvPr/>
        </p:nvSpPr>
        <p:spPr>
          <a:xfrm>
            <a:off x="4462875" y="1157384"/>
            <a:ext cx="178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National Portal for Business Services</a:t>
            </a:r>
            <a:endParaRPr lang="en-ID" sz="1400" spc="0" baseline="0" dirty="0">
              <a:ln/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EE0A668-77F9-6BC5-A1B0-BBBB6540C061}"/>
              </a:ext>
            </a:extLst>
          </p:cNvPr>
          <p:cNvSpPr/>
          <p:nvPr/>
        </p:nvSpPr>
        <p:spPr>
          <a:xfrm>
            <a:off x="6323004" y="1685689"/>
            <a:ext cx="1737737" cy="751481"/>
          </a:xfrm>
          <a:custGeom>
            <a:avLst/>
            <a:gdLst>
              <a:gd name="connsiteX0" fmla="*/ -82 w 1867953"/>
              <a:gd name="connsiteY0" fmla="*/ 15552 h 324566"/>
              <a:gd name="connsiteX1" fmla="*/ 17085 w 1867953"/>
              <a:gd name="connsiteY1" fmla="*/ -135 h 324566"/>
              <a:gd name="connsiteX2" fmla="*/ 1850705 w 1867953"/>
              <a:gd name="connsiteY2" fmla="*/ -135 h 324566"/>
              <a:gd name="connsiteX3" fmla="*/ 1867872 w 1867953"/>
              <a:gd name="connsiteY3" fmla="*/ 15552 h 324566"/>
              <a:gd name="connsiteX4" fmla="*/ 1867872 w 1867953"/>
              <a:gd name="connsiteY4" fmla="*/ 308745 h 324566"/>
              <a:gd name="connsiteX5" fmla="*/ 1850705 w 1867953"/>
              <a:gd name="connsiteY5" fmla="*/ 324432 h 324566"/>
              <a:gd name="connsiteX6" fmla="*/ 17085 w 1867953"/>
              <a:gd name="connsiteY6" fmla="*/ 324432 h 324566"/>
              <a:gd name="connsiteX7" fmla="*/ -82 w 1867953"/>
              <a:gd name="connsiteY7" fmla="*/ 308745 h 3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953" h="324566">
                <a:moveTo>
                  <a:pt x="-82" y="15552"/>
                </a:moveTo>
                <a:cubicBezTo>
                  <a:pt x="-82" y="6885"/>
                  <a:pt x="7600" y="-135"/>
                  <a:pt x="17085" y="-135"/>
                </a:cubicBezTo>
                <a:lnTo>
                  <a:pt x="1850705" y="-135"/>
                </a:lnTo>
                <a:cubicBezTo>
                  <a:pt x="1860190" y="-135"/>
                  <a:pt x="1867872" y="6885"/>
                  <a:pt x="1867872" y="15552"/>
                </a:cubicBezTo>
                <a:lnTo>
                  <a:pt x="1867872" y="308745"/>
                </a:lnTo>
                <a:cubicBezTo>
                  <a:pt x="1867872" y="317412"/>
                  <a:pt x="1860190" y="324432"/>
                  <a:pt x="1850705" y="324432"/>
                </a:cubicBezTo>
                <a:lnTo>
                  <a:pt x="17085" y="324432"/>
                </a:lnTo>
                <a:cubicBezTo>
                  <a:pt x="7600" y="324432"/>
                  <a:pt x="-82" y="317412"/>
                  <a:pt x="-82" y="30874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5A3E019-49AC-1307-002B-766B101E2CA2}"/>
              </a:ext>
            </a:extLst>
          </p:cNvPr>
          <p:cNvSpPr txBox="1"/>
          <p:nvPr/>
        </p:nvSpPr>
        <p:spPr>
          <a:xfrm>
            <a:off x="6334985" y="1714071"/>
            <a:ext cx="171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</a:rPr>
              <a:t>Strengthening Governance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</a:rPr>
              <a:t>Of State Revenue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4DC26082-7C3D-3B09-1824-970028E26911}"/>
              </a:ext>
            </a:extLst>
          </p:cNvPr>
          <p:cNvSpPr/>
          <p:nvPr/>
        </p:nvSpPr>
        <p:spPr>
          <a:xfrm>
            <a:off x="6369046" y="3967700"/>
            <a:ext cx="1012904" cy="661154"/>
          </a:xfrm>
          <a:custGeom>
            <a:avLst/>
            <a:gdLst>
              <a:gd name="connsiteX0" fmla="*/ -82 w 1012904"/>
              <a:gd name="connsiteY0" fmla="*/ 31829 h 661154"/>
              <a:gd name="connsiteX1" fmla="*/ 34896 w 1012904"/>
              <a:gd name="connsiteY1" fmla="*/ -135 h 661154"/>
              <a:gd name="connsiteX2" fmla="*/ 977844 w 1012904"/>
              <a:gd name="connsiteY2" fmla="*/ -135 h 661154"/>
              <a:gd name="connsiteX3" fmla="*/ 1012822 w 1012904"/>
              <a:gd name="connsiteY3" fmla="*/ 31829 h 661154"/>
              <a:gd name="connsiteX4" fmla="*/ 1012822 w 1012904"/>
              <a:gd name="connsiteY4" fmla="*/ 629056 h 661154"/>
              <a:gd name="connsiteX5" fmla="*/ 977844 w 1012904"/>
              <a:gd name="connsiteY5" fmla="*/ 661020 h 661154"/>
              <a:gd name="connsiteX6" fmla="*/ 34896 w 1012904"/>
              <a:gd name="connsiteY6" fmla="*/ 661020 h 661154"/>
              <a:gd name="connsiteX7" fmla="*/ -82 w 1012904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904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977844" y="-135"/>
                </a:lnTo>
                <a:cubicBezTo>
                  <a:pt x="997168" y="-135"/>
                  <a:pt x="1012822" y="14182"/>
                  <a:pt x="1012822" y="31829"/>
                </a:cubicBezTo>
                <a:lnTo>
                  <a:pt x="1012822" y="629056"/>
                </a:lnTo>
                <a:cubicBezTo>
                  <a:pt x="1012822" y="646703"/>
                  <a:pt x="997168" y="661020"/>
                  <a:pt x="977844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3DC013D-CB83-5F32-AB42-2F6719B10D4E}"/>
              </a:ext>
            </a:extLst>
          </p:cNvPr>
          <p:cNvSpPr txBox="1"/>
          <p:nvPr/>
        </p:nvSpPr>
        <p:spPr>
          <a:xfrm>
            <a:off x="6406955" y="4072242"/>
            <a:ext cx="720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Business </a:t>
            </a:r>
          </a:p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Licensing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752D9E45-4B10-AAFC-D6AC-D16B8DF3012B}"/>
              </a:ext>
            </a:extLst>
          </p:cNvPr>
          <p:cNvSpPr/>
          <p:nvPr/>
        </p:nvSpPr>
        <p:spPr>
          <a:xfrm>
            <a:off x="2363469" y="5392188"/>
            <a:ext cx="8945130" cy="396692"/>
          </a:xfrm>
          <a:custGeom>
            <a:avLst/>
            <a:gdLst>
              <a:gd name="connsiteX0" fmla="*/ -82 w 8945130"/>
              <a:gd name="connsiteY0" fmla="*/ 19051 h 396692"/>
              <a:gd name="connsiteX1" fmla="*/ 20913 w 8945130"/>
              <a:gd name="connsiteY1" fmla="*/ -135 h 396692"/>
              <a:gd name="connsiteX2" fmla="*/ 8924053 w 8945130"/>
              <a:gd name="connsiteY2" fmla="*/ -135 h 396692"/>
              <a:gd name="connsiteX3" fmla="*/ 8945048 w 8945130"/>
              <a:gd name="connsiteY3" fmla="*/ 19051 h 396692"/>
              <a:gd name="connsiteX4" fmla="*/ 8945048 w 8945130"/>
              <a:gd name="connsiteY4" fmla="*/ 377372 h 396692"/>
              <a:gd name="connsiteX5" fmla="*/ 8924053 w 8945130"/>
              <a:gd name="connsiteY5" fmla="*/ 396558 h 396692"/>
              <a:gd name="connsiteX6" fmla="*/ 20913 w 8945130"/>
              <a:gd name="connsiteY6" fmla="*/ 396558 h 396692"/>
              <a:gd name="connsiteX7" fmla="*/ -82 w 8945130"/>
              <a:gd name="connsiteY7" fmla="*/ 377372 h 39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5130" h="396692">
                <a:moveTo>
                  <a:pt x="-82" y="19051"/>
                </a:moveTo>
                <a:cubicBezTo>
                  <a:pt x="-82" y="8460"/>
                  <a:pt x="9323" y="-135"/>
                  <a:pt x="20913" y="-135"/>
                </a:cubicBezTo>
                <a:lnTo>
                  <a:pt x="8924053" y="-135"/>
                </a:lnTo>
                <a:cubicBezTo>
                  <a:pt x="8935656" y="-135"/>
                  <a:pt x="8945048" y="8460"/>
                  <a:pt x="8945048" y="19051"/>
                </a:cubicBezTo>
                <a:lnTo>
                  <a:pt x="8945048" y="377372"/>
                </a:lnTo>
                <a:cubicBezTo>
                  <a:pt x="8945048" y="387963"/>
                  <a:pt x="8935656" y="396558"/>
                  <a:pt x="8924053" y="396558"/>
                </a:cubicBezTo>
                <a:lnTo>
                  <a:pt x="20913" y="396558"/>
                </a:lnTo>
                <a:cubicBezTo>
                  <a:pt x="9323" y="396558"/>
                  <a:pt x="-82" y="387963"/>
                  <a:pt x="-82" y="377372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CCEF28E-3719-E15C-525C-804C4ACC2DF3}"/>
              </a:ext>
            </a:extLst>
          </p:cNvPr>
          <p:cNvSpPr txBox="1"/>
          <p:nvPr/>
        </p:nvSpPr>
        <p:spPr>
          <a:xfrm>
            <a:off x="6022235" y="5430615"/>
            <a:ext cx="1147686" cy="28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243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Data</a:t>
            </a:r>
            <a:r>
              <a:rPr lang="en-ID" sz="1243" b="1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Exchange</a:t>
            </a:r>
            <a:endParaRPr lang="en-ID" sz="1243" b="1" spc="0" baseline="0" dirty="0">
              <a:ln/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2E1D983F-B27A-7239-583B-F49AE393B916}"/>
              </a:ext>
            </a:extLst>
          </p:cNvPr>
          <p:cNvSpPr/>
          <p:nvPr/>
        </p:nvSpPr>
        <p:spPr>
          <a:xfrm>
            <a:off x="7204363" y="4851243"/>
            <a:ext cx="4104236" cy="468818"/>
          </a:xfrm>
          <a:custGeom>
            <a:avLst/>
            <a:gdLst>
              <a:gd name="connsiteX0" fmla="*/ -82 w 4104236"/>
              <a:gd name="connsiteY0" fmla="*/ 22525 h 468818"/>
              <a:gd name="connsiteX1" fmla="*/ 24715 w 4104236"/>
              <a:gd name="connsiteY1" fmla="*/ -135 h 468818"/>
              <a:gd name="connsiteX2" fmla="*/ 4079358 w 4104236"/>
              <a:gd name="connsiteY2" fmla="*/ -135 h 468818"/>
              <a:gd name="connsiteX3" fmla="*/ 4104154 w 4104236"/>
              <a:gd name="connsiteY3" fmla="*/ 22525 h 468818"/>
              <a:gd name="connsiteX4" fmla="*/ 4104154 w 4104236"/>
              <a:gd name="connsiteY4" fmla="*/ 446024 h 468818"/>
              <a:gd name="connsiteX5" fmla="*/ 4079358 w 4104236"/>
              <a:gd name="connsiteY5" fmla="*/ 468684 h 468818"/>
              <a:gd name="connsiteX6" fmla="*/ 24715 w 4104236"/>
              <a:gd name="connsiteY6" fmla="*/ 468684 h 468818"/>
              <a:gd name="connsiteX7" fmla="*/ -82 w 4104236"/>
              <a:gd name="connsiteY7" fmla="*/ 446024 h 46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236" h="468818">
                <a:moveTo>
                  <a:pt x="-82" y="22525"/>
                </a:moveTo>
                <a:cubicBezTo>
                  <a:pt x="-82" y="10011"/>
                  <a:pt x="11020" y="-135"/>
                  <a:pt x="24715" y="-135"/>
                </a:cubicBezTo>
                <a:lnTo>
                  <a:pt x="4079358" y="-135"/>
                </a:lnTo>
                <a:cubicBezTo>
                  <a:pt x="4093052" y="-135"/>
                  <a:pt x="4104154" y="10011"/>
                  <a:pt x="4104154" y="22525"/>
                </a:cubicBezTo>
                <a:lnTo>
                  <a:pt x="4104154" y="446024"/>
                </a:lnTo>
                <a:cubicBezTo>
                  <a:pt x="4104154" y="458538"/>
                  <a:pt x="4093052" y="468684"/>
                  <a:pt x="4079358" y="468684"/>
                </a:cubicBezTo>
                <a:lnTo>
                  <a:pt x="24715" y="468684"/>
                </a:lnTo>
                <a:cubicBezTo>
                  <a:pt x="11020" y="468684"/>
                  <a:pt x="-82" y="458538"/>
                  <a:pt x="-82" y="446024"/>
                </a:cubicBezTo>
                <a:close/>
              </a:path>
            </a:pathLst>
          </a:custGeom>
          <a:solidFill>
            <a:srgbClr val="A67D0B"/>
          </a:solidFill>
          <a:ln w="1315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F9A7646-1D04-DE91-D86E-EAD7C97C7977}"/>
              </a:ext>
            </a:extLst>
          </p:cNvPr>
          <p:cNvSpPr txBox="1"/>
          <p:nvPr/>
        </p:nvSpPr>
        <p:spPr>
          <a:xfrm>
            <a:off x="7231929" y="4925733"/>
            <a:ext cx="4051617" cy="28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3" b="1" spc="0" baseline="0" dirty="0">
                <a:ln/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Big Data and Artificial Intelligence</a:t>
            </a:r>
            <a:endParaRPr lang="en-ID" sz="1243" b="1" spc="0" baseline="0" dirty="0">
              <a:ln/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F0617F66-852B-F84D-A3CF-1E34FF185ACA}"/>
              </a:ext>
            </a:extLst>
          </p:cNvPr>
          <p:cNvSpPr/>
          <p:nvPr/>
        </p:nvSpPr>
        <p:spPr>
          <a:xfrm>
            <a:off x="4658947" y="3895574"/>
            <a:ext cx="394638" cy="372650"/>
          </a:xfrm>
          <a:custGeom>
            <a:avLst/>
            <a:gdLst>
              <a:gd name="connsiteX0" fmla="*/ -82 w 394638"/>
              <a:gd name="connsiteY0" fmla="*/ 186190 h 372650"/>
              <a:gd name="connsiteX1" fmla="*/ 197237 w 394638"/>
              <a:gd name="connsiteY1" fmla="*/ -135 h 372650"/>
              <a:gd name="connsiteX2" fmla="*/ 394556 w 394638"/>
              <a:gd name="connsiteY2" fmla="*/ 186190 h 372650"/>
              <a:gd name="connsiteX3" fmla="*/ 197237 w 394638"/>
              <a:gd name="connsiteY3" fmla="*/ 372516 h 372650"/>
              <a:gd name="connsiteX4" fmla="*/ -82 w 394638"/>
              <a:gd name="connsiteY4" fmla="*/ 186190 h 37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8" h="372650">
                <a:moveTo>
                  <a:pt x="-82" y="186190"/>
                </a:moveTo>
                <a:cubicBezTo>
                  <a:pt x="-82" y="83291"/>
                  <a:pt x="88264" y="-135"/>
                  <a:pt x="197237" y="-135"/>
                </a:cubicBezTo>
                <a:cubicBezTo>
                  <a:pt x="306210" y="-135"/>
                  <a:pt x="394556" y="83291"/>
                  <a:pt x="394556" y="186190"/>
                </a:cubicBezTo>
                <a:cubicBezTo>
                  <a:pt x="394556" y="289090"/>
                  <a:pt x="306210" y="372516"/>
                  <a:pt x="197237" y="372516"/>
                </a:cubicBezTo>
                <a:cubicBezTo>
                  <a:pt x="88264" y="372516"/>
                  <a:pt x="-82" y="289090"/>
                  <a:pt x="-82" y="18619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595F603E-FB30-B986-CEEE-E2EB77BA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34" y="3925626"/>
            <a:ext cx="289401" cy="288503"/>
          </a:xfrm>
          <a:custGeom>
            <a:avLst/>
            <a:gdLst>
              <a:gd name="connsiteX0" fmla="*/ 301 w 289401"/>
              <a:gd name="connsiteY0" fmla="*/ 81 h 288503"/>
              <a:gd name="connsiteX1" fmla="*/ 289702 w 289401"/>
              <a:gd name="connsiteY1" fmla="*/ 81 h 288503"/>
              <a:gd name="connsiteX2" fmla="*/ 289702 w 289401"/>
              <a:gd name="connsiteY2" fmla="*/ 288585 h 288503"/>
              <a:gd name="connsiteX3" fmla="*/ 301 w 289401"/>
              <a:gd name="connsiteY3" fmla="*/ 288585 h 28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401" h="288503">
                <a:moveTo>
                  <a:pt x="301" y="81"/>
                </a:moveTo>
                <a:lnTo>
                  <a:pt x="289702" y="81"/>
                </a:lnTo>
                <a:lnTo>
                  <a:pt x="289702" y="288585"/>
                </a:lnTo>
                <a:lnTo>
                  <a:pt x="301" y="288585"/>
                </a:lnTo>
                <a:close/>
              </a:path>
            </a:pathLst>
          </a:custGeom>
        </p:spPr>
      </p:pic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69A6270-563A-9E35-B4EB-D18CEF7505DF}"/>
              </a:ext>
            </a:extLst>
          </p:cNvPr>
          <p:cNvSpPr/>
          <p:nvPr/>
        </p:nvSpPr>
        <p:spPr>
          <a:xfrm>
            <a:off x="5908634" y="3895574"/>
            <a:ext cx="394638" cy="372650"/>
          </a:xfrm>
          <a:custGeom>
            <a:avLst/>
            <a:gdLst>
              <a:gd name="connsiteX0" fmla="*/ -82 w 394638"/>
              <a:gd name="connsiteY0" fmla="*/ 186190 h 372650"/>
              <a:gd name="connsiteX1" fmla="*/ 197237 w 394638"/>
              <a:gd name="connsiteY1" fmla="*/ -135 h 372650"/>
              <a:gd name="connsiteX2" fmla="*/ 394556 w 394638"/>
              <a:gd name="connsiteY2" fmla="*/ 186190 h 372650"/>
              <a:gd name="connsiteX3" fmla="*/ 197237 w 394638"/>
              <a:gd name="connsiteY3" fmla="*/ 372516 h 372650"/>
              <a:gd name="connsiteX4" fmla="*/ -82 w 394638"/>
              <a:gd name="connsiteY4" fmla="*/ 186190 h 37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8" h="372650">
                <a:moveTo>
                  <a:pt x="-82" y="186190"/>
                </a:moveTo>
                <a:cubicBezTo>
                  <a:pt x="-82" y="83291"/>
                  <a:pt x="88264" y="-135"/>
                  <a:pt x="197237" y="-135"/>
                </a:cubicBezTo>
                <a:cubicBezTo>
                  <a:pt x="306210" y="-135"/>
                  <a:pt x="394556" y="83291"/>
                  <a:pt x="394556" y="186190"/>
                </a:cubicBezTo>
                <a:cubicBezTo>
                  <a:pt x="394556" y="289090"/>
                  <a:pt x="306210" y="372516"/>
                  <a:pt x="197237" y="372516"/>
                </a:cubicBezTo>
                <a:cubicBezTo>
                  <a:pt x="88264" y="372516"/>
                  <a:pt x="-82" y="289090"/>
                  <a:pt x="-82" y="18619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FEE72CF-6F13-2097-8846-52214F6945E7}"/>
              </a:ext>
            </a:extLst>
          </p:cNvPr>
          <p:cNvSpPr/>
          <p:nvPr/>
        </p:nvSpPr>
        <p:spPr>
          <a:xfrm>
            <a:off x="7118858" y="3895574"/>
            <a:ext cx="394638" cy="372650"/>
          </a:xfrm>
          <a:custGeom>
            <a:avLst/>
            <a:gdLst>
              <a:gd name="connsiteX0" fmla="*/ -82 w 394638"/>
              <a:gd name="connsiteY0" fmla="*/ 186190 h 372650"/>
              <a:gd name="connsiteX1" fmla="*/ 197237 w 394638"/>
              <a:gd name="connsiteY1" fmla="*/ -135 h 372650"/>
              <a:gd name="connsiteX2" fmla="*/ 394556 w 394638"/>
              <a:gd name="connsiteY2" fmla="*/ 186190 h 372650"/>
              <a:gd name="connsiteX3" fmla="*/ 197237 w 394638"/>
              <a:gd name="connsiteY3" fmla="*/ 372516 h 372650"/>
              <a:gd name="connsiteX4" fmla="*/ -82 w 394638"/>
              <a:gd name="connsiteY4" fmla="*/ 186190 h 37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8" h="372650">
                <a:moveTo>
                  <a:pt x="-82" y="186190"/>
                </a:moveTo>
                <a:cubicBezTo>
                  <a:pt x="-82" y="83291"/>
                  <a:pt x="88264" y="-135"/>
                  <a:pt x="197237" y="-135"/>
                </a:cubicBezTo>
                <a:cubicBezTo>
                  <a:pt x="306210" y="-135"/>
                  <a:pt x="394556" y="83291"/>
                  <a:pt x="394556" y="186190"/>
                </a:cubicBezTo>
                <a:cubicBezTo>
                  <a:pt x="394556" y="289090"/>
                  <a:pt x="306210" y="372516"/>
                  <a:pt x="197237" y="372516"/>
                </a:cubicBezTo>
                <a:cubicBezTo>
                  <a:pt x="88264" y="372516"/>
                  <a:pt x="-82" y="289090"/>
                  <a:pt x="-82" y="18619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73B83BD4-AD65-AFF7-5A10-DF1E2936390E}"/>
              </a:ext>
            </a:extLst>
          </p:cNvPr>
          <p:cNvSpPr/>
          <p:nvPr/>
        </p:nvSpPr>
        <p:spPr>
          <a:xfrm>
            <a:off x="8276463" y="3907595"/>
            <a:ext cx="394638" cy="360629"/>
          </a:xfrm>
          <a:custGeom>
            <a:avLst/>
            <a:gdLst>
              <a:gd name="connsiteX0" fmla="*/ -82 w 394638"/>
              <a:gd name="connsiteY0" fmla="*/ 180180 h 360629"/>
              <a:gd name="connsiteX1" fmla="*/ 197237 w 394638"/>
              <a:gd name="connsiteY1" fmla="*/ -135 h 360629"/>
              <a:gd name="connsiteX2" fmla="*/ 394556 w 394638"/>
              <a:gd name="connsiteY2" fmla="*/ 180180 h 360629"/>
              <a:gd name="connsiteX3" fmla="*/ 197237 w 394638"/>
              <a:gd name="connsiteY3" fmla="*/ 360495 h 360629"/>
              <a:gd name="connsiteX4" fmla="*/ -82 w 394638"/>
              <a:gd name="connsiteY4" fmla="*/ 180180 h 36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8" h="360629">
                <a:moveTo>
                  <a:pt x="-82" y="180180"/>
                </a:moveTo>
                <a:cubicBezTo>
                  <a:pt x="-82" y="80598"/>
                  <a:pt x="88264" y="-135"/>
                  <a:pt x="197237" y="-135"/>
                </a:cubicBezTo>
                <a:cubicBezTo>
                  <a:pt x="306210" y="-135"/>
                  <a:pt x="394556" y="80598"/>
                  <a:pt x="394556" y="180180"/>
                </a:cubicBezTo>
                <a:cubicBezTo>
                  <a:pt x="394556" y="279762"/>
                  <a:pt x="306210" y="360495"/>
                  <a:pt x="197237" y="360495"/>
                </a:cubicBezTo>
                <a:cubicBezTo>
                  <a:pt x="88264" y="360495"/>
                  <a:pt x="-82" y="279762"/>
                  <a:pt x="-82" y="18018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F3E5B3BC-280E-410B-87DD-F0510DE8E8EC}"/>
              </a:ext>
            </a:extLst>
          </p:cNvPr>
          <p:cNvSpPr/>
          <p:nvPr/>
        </p:nvSpPr>
        <p:spPr>
          <a:xfrm>
            <a:off x="10960002" y="3907595"/>
            <a:ext cx="394638" cy="360629"/>
          </a:xfrm>
          <a:custGeom>
            <a:avLst/>
            <a:gdLst>
              <a:gd name="connsiteX0" fmla="*/ -82 w 394638"/>
              <a:gd name="connsiteY0" fmla="*/ 180180 h 360629"/>
              <a:gd name="connsiteX1" fmla="*/ 197237 w 394638"/>
              <a:gd name="connsiteY1" fmla="*/ -135 h 360629"/>
              <a:gd name="connsiteX2" fmla="*/ 394556 w 394638"/>
              <a:gd name="connsiteY2" fmla="*/ 180180 h 360629"/>
              <a:gd name="connsiteX3" fmla="*/ 197237 w 394638"/>
              <a:gd name="connsiteY3" fmla="*/ 360495 h 360629"/>
              <a:gd name="connsiteX4" fmla="*/ -82 w 394638"/>
              <a:gd name="connsiteY4" fmla="*/ 180180 h 36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8" h="360629">
                <a:moveTo>
                  <a:pt x="-82" y="180180"/>
                </a:moveTo>
                <a:cubicBezTo>
                  <a:pt x="-82" y="80598"/>
                  <a:pt x="88264" y="-135"/>
                  <a:pt x="197237" y="-135"/>
                </a:cubicBezTo>
                <a:cubicBezTo>
                  <a:pt x="306210" y="-135"/>
                  <a:pt x="394556" y="80598"/>
                  <a:pt x="394556" y="180180"/>
                </a:cubicBezTo>
                <a:cubicBezTo>
                  <a:pt x="394556" y="279762"/>
                  <a:pt x="306210" y="360495"/>
                  <a:pt x="197237" y="360495"/>
                </a:cubicBezTo>
                <a:cubicBezTo>
                  <a:pt x="88264" y="360495"/>
                  <a:pt x="-82" y="279762"/>
                  <a:pt x="-82" y="18018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A9C34D6-BD34-0F54-8834-D0E6044C1EC5}"/>
              </a:ext>
            </a:extLst>
          </p:cNvPr>
          <p:cNvSpPr/>
          <p:nvPr/>
        </p:nvSpPr>
        <p:spPr>
          <a:xfrm>
            <a:off x="3422414" y="3883553"/>
            <a:ext cx="394638" cy="360629"/>
          </a:xfrm>
          <a:custGeom>
            <a:avLst/>
            <a:gdLst>
              <a:gd name="connsiteX0" fmla="*/ -82 w 394638"/>
              <a:gd name="connsiteY0" fmla="*/ 180180 h 360629"/>
              <a:gd name="connsiteX1" fmla="*/ 197237 w 394638"/>
              <a:gd name="connsiteY1" fmla="*/ -135 h 360629"/>
              <a:gd name="connsiteX2" fmla="*/ 394556 w 394638"/>
              <a:gd name="connsiteY2" fmla="*/ 180180 h 360629"/>
              <a:gd name="connsiteX3" fmla="*/ 197237 w 394638"/>
              <a:gd name="connsiteY3" fmla="*/ 360495 h 360629"/>
              <a:gd name="connsiteX4" fmla="*/ -82 w 394638"/>
              <a:gd name="connsiteY4" fmla="*/ 180180 h 36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8" h="360629">
                <a:moveTo>
                  <a:pt x="-82" y="180180"/>
                </a:moveTo>
                <a:cubicBezTo>
                  <a:pt x="-82" y="80598"/>
                  <a:pt x="88264" y="-135"/>
                  <a:pt x="197237" y="-135"/>
                </a:cubicBezTo>
                <a:cubicBezTo>
                  <a:pt x="306210" y="-135"/>
                  <a:pt x="394556" y="80598"/>
                  <a:pt x="394556" y="180180"/>
                </a:cubicBezTo>
                <a:cubicBezTo>
                  <a:pt x="394556" y="279762"/>
                  <a:pt x="306210" y="360495"/>
                  <a:pt x="197237" y="360495"/>
                </a:cubicBezTo>
                <a:cubicBezTo>
                  <a:pt x="88264" y="360495"/>
                  <a:pt x="-82" y="279762"/>
                  <a:pt x="-82" y="18018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EA70D250-FCBF-CD71-3A2C-1DEF45F2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765" y="3937647"/>
            <a:ext cx="236782" cy="240420"/>
          </a:xfrm>
          <a:custGeom>
            <a:avLst/>
            <a:gdLst>
              <a:gd name="connsiteX0" fmla="*/ 219 w 236782"/>
              <a:gd name="connsiteY0" fmla="*/ 91 h 240420"/>
              <a:gd name="connsiteX1" fmla="*/ 237002 w 236782"/>
              <a:gd name="connsiteY1" fmla="*/ 91 h 240420"/>
              <a:gd name="connsiteX2" fmla="*/ 237002 w 236782"/>
              <a:gd name="connsiteY2" fmla="*/ 240511 h 240420"/>
              <a:gd name="connsiteX3" fmla="*/ 219 w 236782"/>
              <a:gd name="connsiteY3" fmla="*/ 240511 h 24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82" h="240420">
                <a:moveTo>
                  <a:pt x="219" y="91"/>
                </a:moveTo>
                <a:lnTo>
                  <a:pt x="237002" y="91"/>
                </a:lnTo>
                <a:lnTo>
                  <a:pt x="237002" y="240511"/>
                </a:lnTo>
                <a:lnTo>
                  <a:pt x="219" y="240511"/>
                </a:lnTo>
                <a:close/>
              </a:path>
            </a:pathLst>
          </a:cu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92A47B6-6E4B-D88D-C8E8-154B6DE06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676" y="3949668"/>
            <a:ext cx="289402" cy="252441"/>
          </a:xfrm>
          <a:custGeom>
            <a:avLst/>
            <a:gdLst>
              <a:gd name="connsiteX0" fmla="*/ 396 w 289402"/>
              <a:gd name="connsiteY0" fmla="*/ 82 h 252441"/>
              <a:gd name="connsiteX1" fmla="*/ 289799 w 289402"/>
              <a:gd name="connsiteY1" fmla="*/ 82 h 252441"/>
              <a:gd name="connsiteX2" fmla="*/ 289799 w 289402"/>
              <a:gd name="connsiteY2" fmla="*/ 252523 h 252441"/>
              <a:gd name="connsiteX3" fmla="*/ 396 w 289402"/>
              <a:gd name="connsiteY3" fmla="*/ 252523 h 2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402" h="252441">
                <a:moveTo>
                  <a:pt x="396" y="82"/>
                </a:moveTo>
                <a:lnTo>
                  <a:pt x="289799" y="82"/>
                </a:lnTo>
                <a:lnTo>
                  <a:pt x="289799" y="252523"/>
                </a:lnTo>
                <a:lnTo>
                  <a:pt x="396" y="252523"/>
                </a:lnTo>
                <a:close/>
              </a:path>
            </a:pathLst>
          </a:cu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01CB104-99B7-6BA3-3098-6E4E1FEE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658" y="3949668"/>
            <a:ext cx="289401" cy="252441"/>
          </a:xfrm>
          <a:custGeom>
            <a:avLst/>
            <a:gdLst>
              <a:gd name="connsiteX0" fmla="*/ 582 w 289401"/>
              <a:gd name="connsiteY0" fmla="*/ 90 h 252441"/>
              <a:gd name="connsiteX1" fmla="*/ 289984 w 289401"/>
              <a:gd name="connsiteY1" fmla="*/ 90 h 252441"/>
              <a:gd name="connsiteX2" fmla="*/ 289984 w 289401"/>
              <a:gd name="connsiteY2" fmla="*/ 252531 h 252441"/>
              <a:gd name="connsiteX3" fmla="*/ 582 w 289401"/>
              <a:gd name="connsiteY3" fmla="*/ 252531 h 2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401" h="252441">
                <a:moveTo>
                  <a:pt x="582" y="90"/>
                </a:moveTo>
                <a:lnTo>
                  <a:pt x="289984" y="90"/>
                </a:lnTo>
                <a:lnTo>
                  <a:pt x="289984" y="252531"/>
                </a:lnTo>
                <a:lnTo>
                  <a:pt x="582" y="252531"/>
                </a:lnTo>
                <a:close/>
              </a:path>
            </a:pathLst>
          </a:cu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BBD39793-1DF6-2CA2-2695-7C8746D1C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662" y="3961689"/>
            <a:ext cx="184164" cy="305988"/>
          </a:xfrm>
          <a:custGeom>
            <a:avLst/>
            <a:gdLst>
              <a:gd name="connsiteX0" fmla="*/ 788 w 184164"/>
              <a:gd name="connsiteY0" fmla="*/ 77 h 305988"/>
              <a:gd name="connsiteX1" fmla="*/ 184952 w 184164"/>
              <a:gd name="connsiteY1" fmla="*/ 77 h 305988"/>
              <a:gd name="connsiteX2" fmla="*/ 184952 w 184164"/>
              <a:gd name="connsiteY2" fmla="*/ 306065 h 305988"/>
              <a:gd name="connsiteX3" fmla="*/ 788 w 184164"/>
              <a:gd name="connsiteY3" fmla="*/ 306065 h 3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64" h="305988">
                <a:moveTo>
                  <a:pt x="788" y="77"/>
                </a:moveTo>
                <a:lnTo>
                  <a:pt x="184952" y="77"/>
                </a:lnTo>
                <a:lnTo>
                  <a:pt x="184952" y="306065"/>
                </a:lnTo>
                <a:lnTo>
                  <a:pt x="788" y="306065"/>
                </a:lnTo>
                <a:close/>
              </a:path>
            </a:pathLst>
          </a:cu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F5454022-322A-D960-20E8-64554EF10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590" y="3937647"/>
            <a:ext cx="328865" cy="288504"/>
          </a:xfrm>
          <a:custGeom>
            <a:avLst/>
            <a:gdLst>
              <a:gd name="connsiteX0" fmla="*/ 493 w 328865"/>
              <a:gd name="connsiteY0" fmla="*/ 90 h 288504"/>
              <a:gd name="connsiteX1" fmla="*/ 329359 w 328865"/>
              <a:gd name="connsiteY1" fmla="*/ 90 h 288504"/>
              <a:gd name="connsiteX2" fmla="*/ 329359 w 328865"/>
              <a:gd name="connsiteY2" fmla="*/ 288594 h 288504"/>
              <a:gd name="connsiteX3" fmla="*/ 493 w 328865"/>
              <a:gd name="connsiteY3" fmla="*/ 288594 h 28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65" h="288504">
                <a:moveTo>
                  <a:pt x="493" y="90"/>
                </a:moveTo>
                <a:lnTo>
                  <a:pt x="329359" y="90"/>
                </a:lnTo>
                <a:lnTo>
                  <a:pt x="329359" y="288594"/>
                </a:lnTo>
                <a:lnTo>
                  <a:pt x="493" y="288594"/>
                </a:lnTo>
                <a:close/>
              </a:path>
            </a:pathLst>
          </a:custGeom>
        </p:spPr>
      </p:pic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CF4F2CC4-1C3B-20A8-A4E7-110853A104D9}"/>
              </a:ext>
            </a:extLst>
          </p:cNvPr>
          <p:cNvSpPr/>
          <p:nvPr/>
        </p:nvSpPr>
        <p:spPr>
          <a:xfrm>
            <a:off x="8776338" y="3967700"/>
            <a:ext cx="1144450" cy="661154"/>
          </a:xfrm>
          <a:custGeom>
            <a:avLst/>
            <a:gdLst>
              <a:gd name="connsiteX0" fmla="*/ -82 w 1144450"/>
              <a:gd name="connsiteY0" fmla="*/ 31829 h 661154"/>
              <a:gd name="connsiteX1" fmla="*/ 34896 w 1144450"/>
              <a:gd name="connsiteY1" fmla="*/ -135 h 661154"/>
              <a:gd name="connsiteX2" fmla="*/ 1109391 w 1144450"/>
              <a:gd name="connsiteY2" fmla="*/ -135 h 661154"/>
              <a:gd name="connsiteX3" fmla="*/ 1144369 w 1144450"/>
              <a:gd name="connsiteY3" fmla="*/ 31829 h 661154"/>
              <a:gd name="connsiteX4" fmla="*/ 1144369 w 1144450"/>
              <a:gd name="connsiteY4" fmla="*/ 629056 h 661154"/>
              <a:gd name="connsiteX5" fmla="*/ 1109391 w 1144450"/>
              <a:gd name="connsiteY5" fmla="*/ 661020 h 661154"/>
              <a:gd name="connsiteX6" fmla="*/ 34896 w 1144450"/>
              <a:gd name="connsiteY6" fmla="*/ 661020 h 661154"/>
              <a:gd name="connsiteX7" fmla="*/ -82 w 1144450"/>
              <a:gd name="connsiteY7" fmla="*/ 629056 h 6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450" h="661154">
                <a:moveTo>
                  <a:pt x="-82" y="31829"/>
                </a:moveTo>
                <a:cubicBezTo>
                  <a:pt x="-82" y="14182"/>
                  <a:pt x="15585" y="-135"/>
                  <a:pt x="34896" y="-135"/>
                </a:cubicBezTo>
                <a:lnTo>
                  <a:pt x="1109391" y="-135"/>
                </a:lnTo>
                <a:cubicBezTo>
                  <a:pt x="1128702" y="-135"/>
                  <a:pt x="1144369" y="14182"/>
                  <a:pt x="1144369" y="31829"/>
                </a:cubicBezTo>
                <a:lnTo>
                  <a:pt x="1144369" y="629056"/>
                </a:lnTo>
                <a:cubicBezTo>
                  <a:pt x="1144369" y="646703"/>
                  <a:pt x="1128702" y="661020"/>
                  <a:pt x="1109391" y="661020"/>
                </a:cubicBezTo>
                <a:lnTo>
                  <a:pt x="34896" y="661020"/>
                </a:lnTo>
                <a:cubicBezTo>
                  <a:pt x="15585" y="661020"/>
                  <a:pt x="-82" y="646703"/>
                  <a:pt x="-82" y="629056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16F45B-63A6-3877-5A9E-F7A750625078}"/>
              </a:ext>
            </a:extLst>
          </p:cNvPr>
          <p:cNvSpPr txBox="1"/>
          <p:nvPr/>
        </p:nvSpPr>
        <p:spPr>
          <a:xfrm>
            <a:off x="8820772" y="4072242"/>
            <a:ext cx="950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public </a:t>
            </a:r>
          </a:p>
          <a:p>
            <a:pPr algn="l"/>
            <a:r>
              <a:rPr lang="en-ID" sz="1100" b="1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procurement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229AC299-9E18-F9C3-3C3B-B89C72A53619}"/>
              </a:ext>
            </a:extLst>
          </p:cNvPr>
          <p:cNvSpPr/>
          <p:nvPr/>
        </p:nvSpPr>
        <p:spPr>
          <a:xfrm>
            <a:off x="9670851" y="3907595"/>
            <a:ext cx="407792" cy="360629"/>
          </a:xfrm>
          <a:custGeom>
            <a:avLst/>
            <a:gdLst>
              <a:gd name="connsiteX0" fmla="*/ -82 w 407792"/>
              <a:gd name="connsiteY0" fmla="*/ 180180 h 360629"/>
              <a:gd name="connsiteX1" fmla="*/ 203814 w 407792"/>
              <a:gd name="connsiteY1" fmla="*/ -135 h 360629"/>
              <a:gd name="connsiteX2" fmla="*/ 407711 w 407792"/>
              <a:gd name="connsiteY2" fmla="*/ 180180 h 360629"/>
              <a:gd name="connsiteX3" fmla="*/ 203814 w 407792"/>
              <a:gd name="connsiteY3" fmla="*/ 360495 h 360629"/>
              <a:gd name="connsiteX4" fmla="*/ -82 w 407792"/>
              <a:gd name="connsiteY4" fmla="*/ 180180 h 36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92" h="360629">
                <a:moveTo>
                  <a:pt x="-82" y="180180"/>
                </a:moveTo>
                <a:cubicBezTo>
                  <a:pt x="-82" y="80598"/>
                  <a:pt x="91211" y="-135"/>
                  <a:pt x="203814" y="-135"/>
                </a:cubicBezTo>
                <a:cubicBezTo>
                  <a:pt x="316418" y="-135"/>
                  <a:pt x="407711" y="80598"/>
                  <a:pt x="407711" y="180180"/>
                </a:cubicBezTo>
                <a:cubicBezTo>
                  <a:pt x="407711" y="279762"/>
                  <a:pt x="316418" y="360495"/>
                  <a:pt x="203814" y="360495"/>
                </a:cubicBezTo>
                <a:cubicBezTo>
                  <a:pt x="91211" y="360495"/>
                  <a:pt x="-82" y="279762"/>
                  <a:pt x="-82" y="180180"/>
                </a:cubicBezTo>
                <a:close/>
              </a:path>
            </a:pathLst>
          </a:custGeom>
          <a:solidFill>
            <a:srgbClr val="FFFFFF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DDE7F5C5-55DF-6FA5-5EB8-34C80B184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4100" y="4038489"/>
            <a:ext cx="662830" cy="171096"/>
          </a:xfrm>
          <a:custGeom>
            <a:avLst/>
            <a:gdLst>
              <a:gd name="connsiteX0" fmla="*/ 628 w 662830"/>
              <a:gd name="connsiteY0" fmla="*/ 96 h 171096"/>
              <a:gd name="connsiteX1" fmla="*/ 663459 w 662830"/>
              <a:gd name="connsiteY1" fmla="*/ 96 h 171096"/>
              <a:gd name="connsiteX2" fmla="*/ 663459 w 662830"/>
              <a:gd name="connsiteY2" fmla="*/ 171192 h 171096"/>
              <a:gd name="connsiteX3" fmla="*/ 628 w 662830"/>
              <a:gd name="connsiteY3" fmla="*/ 171192 h 17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830" h="171096">
                <a:moveTo>
                  <a:pt x="628" y="96"/>
                </a:moveTo>
                <a:lnTo>
                  <a:pt x="663459" y="96"/>
                </a:lnTo>
                <a:lnTo>
                  <a:pt x="663459" y="171192"/>
                </a:lnTo>
                <a:lnTo>
                  <a:pt x="628" y="171192"/>
                </a:lnTo>
                <a:close/>
              </a:path>
            </a:pathLst>
          </a:cu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4ACBD093-E4C8-C5DB-6117-B0F06871A920}"/>
              </a:ext>
            </a:extLst>
          </p:cNvPr>
          <p:cNvSpPr/>
          <p:nvPr/>
        </p:nvSpPr>
        <p:spPr>
          <a:xfrm>
            <a:off x="329453" y="4737414"/>
            <a:ext cx="11161059" cy="113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9" name="Freeform 2">
            <a:extLst>
              <a:ext uri="{FF2B5EF4-FFF2-40B4-BE49-F238E27FC236}">
                <a16:creationId xmlns:a16="http://schemas.microsoft.com/office/drawing/2014/main" id="{70E64DE7-3088-4CF3-1CED-A4534E63A680}"/>
              </a:ext>
            </a:extLst>
          </p:cNvPr>
          <p:cNvSpPr/>
          <p:nvPr/>
        </p:nvSpPr>
        <p:spPr>
          <a:xfrm>
            <a:off x="558208" y="5987227"/>
            <a:ext cx="10932304" cy="389161"/>
          </a:xfrm>
          <a:custGeom>
            <a:avLst/>
            <a:gdLst>
              <a:gd name="connsiteX0" fmla="*/ -82 w 1696942"/>
              <a:gd name="connsiteY0" fmla="*/ 74840 h 2103674"/>
              <a:gd name="connsiteX1" fmla="*/ 81965 w 1696942"/>
              <a:gd name="connsiteY1" fmla="*/ -135 h 2103674"/>
              <a:gd name="connsiteX2" fmla="*/ 1614815 w 1696942"/>
              <a:gd name="connsiteY2" fmla="*/ -135 h 2103674"/>
              <a:gd name="connsiteX3" fmla="*/ 1696861 w 1696942"/>
              <a:gd name="connsiteY3" fmla="*/ 74840 h 2103674"/>
              <a:gd name="connsiteX4" fmla="*/ 1696861 w 1696942"/>
              <a:gd name="connsiteY4" fmla="*/ 2028565 h 2103674"/>
              <a:gd name="connsiteX5" fmla="*/ 1614815 w 1696942"/>
              <a:gd name="connsiteY5" fmla="*/ 2103540 h 2103674"/>
              <a:gd name="connsiteX6" fmla="*/ 81965 w 1696942"/>
              <a:gd name="connsiteY6" fmla="*/ 2103540 h 2103674"/>
              <a:gd name="connsiteX7" fmla="*/ -82 w 1696942"/>
              <a:gd name="connsiteY7" fmla="*/ 2028565 h 210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6942" h="2103674">
                <a:moveTo>
                  <a:pt x="-82" y="74840"/>
                </a:moveTo>
                <a:cubicBezTo>
                  <a:pt x="-82" y="33440"/>
                  <a:pt x="36651" y="-135"/>
                  <a:pt x="81965" y="-135"/>
                </a:cubicBezTo>
                <a:lnTo>
                  <a:pt x="1614815" y="-135"/>
                </a:lnTo>
                <a:cubicBezTo>
                  <a:pt x="1660133" y="-135"/>
                  <a:pt x="1696861" y="33440"/>
                  <a:pt x="1696861" y="74840"/>
                </a:cubicBezTo>
                <a:lnTo>
                  <a:pt x="1696861" y="2028565"/>
                </a:lnTo>
                <a:cubicBezTo>
                  <a:pt x="1696861" y="2069977"/>
                  <a:pt x="1660133" y="2103540"/>
                  <a:pt x="1614815" y="2103540"/>
                </a:cubicBezTo>
                <a:lnTo>
                  <a:pt x="81965" y="2103540"/>
                </a:lnTo>
                <a:cubicBezTo>
                  <a:pt x="36651" y="2103540"/>
                  <a:pt x="-82" y="2069977"/>
                  <a:pt x="-82" y="2028565"/>
                </a:cubicBezTo>
                <a:close/>
              </a:path>
            </a:pathLst>
          </a:custGeom>
          <a:solidFill>
            <a:srgbClr val="F8E4D7"/>
          </a:solidFill>
          <a:ln w="17537" cap="flat">
            <a:solidFill>
              <a:srgbClr val="A67D0B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600" b="1" spc="0" baseline="0" dirty="0">
                <a:ln/>
                <a:solidFill>
                  <a:srgbClr val="000000"/>
                </a:solidFill>
                <a:latin typeface="Calibri"/>
                <a:cs typeface="Calibri"/>
                <a:sym typeface="Calibri"/>
                <a:rtl val="0"/>
              </a:rPr>
              <a:t>Institution Database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082534C-1DFD-D635-543A-0B3E0A29D334}"/>
              </a:ext>
            </a:extLst>
          </p:cNvPr>
          <p:cNvSpPr/>
          <p:nvPr/>
        </p:nvSpPr>
        <p:spPr>
          <a:xfrm>
            <a:off x="2342403" y="2462748"/>
            <a:ext cx="2042115" cy="13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FB19A11-30D2-EFF0-E740-F8658A01B911}"/>
              </a:ext>
            </a:extLst>
          </p:cNvPr>
          <p:cNvSpPr txBox="1"/>
          <p:nvPr/>
        </p:nvSpPr>
        <p:spPr>
          <a:xfrm>
            <a:off x="2330583" y="2712521"/>
            <a:ext cx="2053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Digital Services (Population, Health, Education)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42CC7CB-8C70-F8A2-0EDB-9057F88BA66B}"/>
              </a:ext>
            </a:extLst>
          </p:cNvPr>
          <p:cNvSpPr txBox="1"/>
          <p:nvPr/>
        </p:nvSpPr>
        <p:spPr>
          <a:xfrm>
            <a:off x="6365386" y="2605421"/>
            <a:ext cx="1652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the quality of state revenue governance (SIMBARA, </a:t>
            </a:r>
            <a:r>
              <a:rPr kumimoji="0" lang="en-US" sz="1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Coretax</a:t>
            </a: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Palm Oil, etc.)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BB5BEC1-6E08-7216-E27E-9ED8F0698586}"/>
              </a:ext>
            </a:extLst>
          </p:cNvPr>
          <p:cNvSpPr txBox="1"/>
          <p:nvPr/>
        </p:nvSpPr>
        <p:spPr>
          <a:xfrm>
            <a:off x="4469234" y="2633295"/>
            <a:ext cx="1754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OSS integrated with Central and Local Government service platforms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AB94D32-3443-F6C6-BCF9-E6B1E2B05345}"/>
              </a:ext>
            </a:extLst>
          </p:cNvPr>
          <p:cNvSpPr/>
          <p:nvPr/>
        </p:nvSpPr>
        <p:spPr>
          <a:xfrm>
            <a:off x="8085721" y="2455523"/>
            <a:ext cx="1576184" cy="13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5F2BBDB-ECDF-0170-03BA-22F85DDFBE2F}"/>
              </a:ext>
            </a:extLst>
          </p:cNvPr>
          <p:cNvSpPr txBox="1"/>
          <p:nvPr/>
        </p:nvSpPr>
        <p:spPr>
          <a:xfrm>
            <a:off x="8099537" y="2526807"/>
            <a:ext cx="1596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Streamlining state spending: E-Catalog, and social protection spending (social assistance subsidies)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3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0BBE-9B48-6967-F2ED-727922BE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Closing Remarks</a:t>
            </a:r>
            <a:endParaRPr lang="en-ID" sz="1800" dirty="0"/>
          </a:p>
        </p:txBody>
      </p:sp>
      <p:pic>
        <p:nvPicPr>
          <p:cNvPr id="3" name="Picture 2" descr="A green circle with a white check mark&#10;&#10;Description automatically generated">
            <a:extLst>
              <a:ext uri="{FF2B5EF4-FFF2-40B4-BE49-F238E27FC236}">
                <a16:creationId xmlns:a16="http://schemas.microsoft.com/office/drawing/2014/main" id="{D9EFD11C-9459-35F3-654C-E3E6DD227C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849" y="1725505"/>
            <a:ext cx="659574" cy="659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5E430-2F50-2B0A-540F-A09FB58E0C18}"/>
              </a:ext>
            </a:extLst>
          </p:cNvPr>
          <p:cNvSpPr txBox="1"/>
          <p:nvPr/>
        </p:nvSpPr>
        <p:spPr>
          <a:xfrm>
            <a:off x="1770546" y="1703733"/>
            <a:ext cx="978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achieve the Vision of Golden Indonesia 2045, </a:t>
            </a:r>
            <a:r>
              <a:rPr lang="en-US" b="1" dirty="0"/>
              <a:t>Indonesia needs high and inclusive economic growth, and must be able to navigate various challenges, both global and domestic</a:t>
            </a:r>
            <a:r>
              <a:rPr lang="en-US" dirty="0"/>
              <a:t>.</a:t>
            </a:r>
            <a:endParaRPr lang="en-ID" b="1" dirty="0"/>
          </a:p>
        </p:txBody>
      </p:sp>
      <p:pic>
        <p:nvPicPr>
          <p:cNvPr id="5" name="Picture 4" descr="A green circle with a white check mark&#10;&#10;Description automatically generated">
            <a:extLst>
              <a:ext uri="{FF2B5EF4-FFF2-40B4-BE49-F238E27FC236}">
                <a16:creationId xmlns:a16="http://schemas.microsoft.com/office/drawing/2014/main" id="{2ED98B81-5B72-298C-6F61-80057F4232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849" y="3189968"/>
            <a:ext cx="659574" cy="659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49BFF-F2B4-3664-4AD6-2AE71EABE12F}"/>
              </a:ext>
            </a:extLst>
          </p:cNvPr>
          <p:cNvSpPr txBox="1"/>
          <p:nvPr/>
        </p:nvSpPr>
        <p:spPr>
          <a:xfrm>
            <a:off x="1770546" y="2919590"/>
            <a:ext cx="978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Indonesia has basic capital, including maintained economic growth and macroeconomic stability and abundant natural resources and human resources. </a:t>
            </a:r>
            <a:r>
              <a:rPr lang="en-US" b="1" dirty="0"/>
              <a:t>However, improvements in governance to reduce economic inefficiency and increase added value through sustainable economic transformation must continue to be carried out.</a:t>
            </a:r>
            <a:endParaRPr lang="en-ID" b="1" dirty="0"/>
          </a:p>
        </p:txBody>
      </p:sp>
      <p:pic>
        <p:nvPicPr>
          <p:cNvPr id="7" name="Picture 6" descr="A green circle with a white check mark&#10;&#10;Description automatically generated">
            <a:extLst>
              <a:ext uri="{FF2B5EF4-FFF2-40B4-BE49-F238E27FC236}">
                <a16:creationId xmlns:a16="http://schemas.microsoft.com/office/drawing/2014/main" id="{277E11A2-1BC9-AD4E-4177-061B2EFB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849" y="4770116"/>
            <a:ext cx="659574" cy="659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C9468-0BE4-B9BF-4B67-EF6660DBF913}"/>
              </a:ext>
            </a:extLst>
          </p:cNvPr>
          <p:cNvSpPr txBox="1"/>
          <p:nvPr/>
        </p:nvSpPr>
        <p:spPr>
          <a:xfrm>
            <a:off x="1770546" y="4689445"/>
            <a:ext cx="1012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achievement of the vision of Indonesia Emas 2045 can not be done by Government alone </a:t>
            </a:r>
            <a:r>
              <a:rPr lang="en-US" dirty="0"/>
              <a:t>- </a:t>
            </a:r>
            <a:r>
              <a:rPr lang="en-US" sz="1800" dirty="0"/>
              <a:t>The role of the private sector is crucial in driving economic growth and creating job opportunities. </a:t>
            </a:r>
            <a:r>
              <a:rPr lang="en-US" dirty="0"/>
              <a:t>Greater efforts to undertake structural reforms—deregulation, legal certainty, and policy consistency —must continue.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415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1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803B5-96E7-DB7B-B034-5FDAD83EBAA3}"/>
              </a:ext>
            </a:extLst>
          </p:cNvPr>
          <p:cNvSpPr/>
          <p:nvPr/>
        </p:nvSpPr>
        <p:spPr>
          <a:xfrm>
            <a:off x="8661678" y="1406768"/>
            <a:ext cx="562709" cy="4983984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E5A2A-638C-F18B-0029-74BA6625F435}"/>
              </a:ext>
            </a:extLst>
          </p:cNvPr>
          <p:cNvSpPr/>
          <p:nvPr/>
        </p:nvSpPr>
        <p:spPr>
          <a:xfrm>
            <a:off x="9224387" y="1406768"/>
            <a:ext cx="663191" cy="4983984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3C3DB-4FE6-1F30-00CE-8096C2B1F155}"/>
              </a:ext>
            </a:extLst>
          </p:cNvPr>
          <p:cNvSpPr/>
          <p:nvPr/>
        </p:nvSpPr>
        <p:spPr>
          <a:xfrm>
            <a:off x="9887578" y="1406768"/>
            <a:ext cx="663191" cy="4983984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65A7B2-FFE5-A4B3-0035-7B8DF10EA3B2}"/>
              </a:ext>
            </a:extLst>
          </p:cNvPr>
          <p:cNvSpPr/>
          <p:nvPr/>
        </p:nvSpPr>
        <p:spPr>
          <a:xfrm>
            <a:off x="10550769" y="1406768"/>
            <a:ext cx="783772" cy="4983984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8A1F3-68C9-F05E-871E-4F60796D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Achieving the Golden Indonesia Vision 2045: Indonesia Needs High Economic Growth—The Next 5 to 10 Years Are Key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2192B-164E-5CF3-AE1D-C95A1DFA91ED}"/>
              </a:ext>
            </a:extLst>
          </p:cNvPr>
          <p:cNvSpPr txBox="1"/>
          <p:nvPr/>
        </p:nvSpPr>
        <p:spPr>
          <a:xfrm>
            <a:off x="8774349" y="6604084"/>
            <a:ext cx="30773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/>
              <a:t>Sources</a:t>
            </a:r>
            <a:r>
              <a:rPr lang="en-US" sz="1050" dirty="0"/>
              <a:t> : RPJMN 2025-2045, BAPPENAS, World Bank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726E85-EBAA-76D0-E00F-DFFC3BBA66A9}"/>
              </a:ext>
            </a:extLst>
          </p:cNvPr>
          <p:cNvGrpSpPr/>
          <p:nvPr/>
        </p:nvGrpSpPr>
        <p:grpSpPr>
          <a:xfrm>
            <a:off x="8277228" y="5275891"/>
            <a:ext cx="3347199" cy="1228062"/>
            <a:chOff x="8277228" y="5145262"/>
            <a:chExt cx="3347199" cy="122806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16D043-0534-BA35-A7C9-A51F839D9B1B}"/>
                </a:ext>
              </a:extLst>
            </p:cNvPr>
            <p:cNvGrpSpPr/>
            <p:nvPr/>
          </p:nvGrpSpPr>
          <p:grpSpPr>
            <a:xfrm>
              <a:off x="8277228" y="5409763"/>
              <a:ext cx="3347199" cy="963561"/>
              <a:chOff x="8512696" y="5266417"/>
              <a:chExt cx="2880000" cy="829068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70FB787-6067-99D6-6103-300D4255B0BE}"/>
                  </a:ext>
                </a:extLst>
              </p:cNvPr>
              <p:cNvSpPr/>
              <p:nvPr/>
            </p:nvSpPr>
            <p:spPr>
              <a:xfrm rot="5400000">
                <a:off x="8470762" y="5333552"/>
                <a:ext cx="803867" cy="720000"/>
              </a:xfrm>
              <a:prstGeom prst="hexagon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7E57AF33-4E78-9431-D68A-0A910F218A78}"/>
                  </a:ext>
                </a:extLst>
              </p:cNvPr>
              <p:cNvSpPr/>
              <p:nvPr/>
            </p:nvSpPr>
            <p:spPr>
              <a:xfrm rot="5400000">
                <a:off x="9190762" y="5320951"/>
                <a:ext cx="803867" cy="720000"/>
              </a:xfrm>
              <a:prstGeom prst="hexagon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29EEBCBF-EE83-2B5A-F45A-00EE980AAB08}"/>
                  </a:ext>
                </a:extLst>
              </p:cNvPr>
              <p:cNvSpPr/>
              <p:nvPr/>
            </p:nvSpPr>
            <p:spPr>
              <a:xfrm rot="5400000">
                <a:off x="9910762" y="5320952"/>
                <a:ext cx="803867" cy="720000"/>
              </a:xfrm>
              <a:prstGeom prst="hexagon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564601CB-AF04-F96A-7CC9-540B6CB20652}"/>
                  </a:ext>
                </a:extLst>
              </p:cNvPr>
              <p:cNvSpPr/>
              <p:nvPr/>
            </p:nvSpPr>
            <p:spPr>
              <a:xfrm rot="5400000">
                <a:off x="10630762" y="5308351"/>
                <a:ext cx="803867" cy="720000"/>
              </a:xfrm>
              <a:prstGeom prst="hexagon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F9C33927-CFEA-1B58-A6C7-1EB705F183EE}"/>
                </a:ext>
              </a:extLst>
            </p:cNvPr>
            <p:cNvSpPr/>
            <p:nvPr/>
          </p:nvSpPr>
          <p:spPr>
            <a:xfrm rot="5400000">
              <a:off x="8381404" y="5178630"/>
              <a:ext cx="639666" cy="572930"/>
            </a:xfrm>
            <a:prstGeom prst="hexagon">
              <a:avLst/>
            </a:prstGeom>
            <a:solidFill>
              <a:schemeClr val="bg2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61585D3-E422-D84C-8E2F-6D3118ACE235}"/>
                </a:ext>
              </a:extLst>
            </p:cNvPr>
            <p:cNvSpPr/>
            <p:nvPr/>
          </p:nvSpPr>
          <p:spPr>
            <a:xfrm rot="5400000">
              <a:off x="9226100" y="5178630"/>
              <a:ext cx="639666" cy="572930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0C8FFE4D-6A57-6898-E9BD-D67017DF73E2}"/>
                </a:ext>
              </a:extLst>
            </p:cNvPr>
            <p:cNvSpPr/>
            <p:nvPr/>
          </p:nvSpPr>
          <p:spPr>
            <a:xfrm rot="5400000">
              <a:off x="10039843" y="5178630"/>
              <a:ext cx="639666" cy="57293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E8CF732B-704B-5686-36D4-C74D2C2F0569}"/>
                </a:ext>
              </a:extLst>
            </p:cNvPr>
            <p:cNvSpPr/>
            <p:nvPr/>
          </p:nvSpPr>
          <p:spPr>
            <a:xfrm rot="5400000">
              <a:off x="10895745" y="5196409"/>
              <a:ext cx="639666" cy="572930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ADFBD2-1B59-3EE9-9B78-9F3E9D5BF28A}"/>
              </a:ext>
            </a:extLst>
          </p:cNvPr>
          <p:cNvSpPr txBox="1"/>
          <p:nvPr/>
        </p:nvSpPr>
        <p:spPr>
          <a:xfrm>
            <a:off x="8284345" y="5924429"/>
            <a:ext cx="827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2025-2029</a:t>
            </a:r>
          </a:p>
          <a:p>
            <a:pPr algn="ctr"/>
            <a:r>
              <a:rPr lang="en-ID" sz="800" dirty="0"/>
              <a:t>Strengthening </a:t>
            </a:r>
          </a:p>
          <a:p>
            <a:pPr algn="ctr"/>
            <a:r>
              <a:rPr lang="en-ID" sz="800" dirty="0"/>
              <a:t>the Foundation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CB30A-1388-AC4B-CA1C-D75527D8CA9B}"/>
              </a:ext>
            </a:extLst>
          </p:cNvPr>
          <p:cNvSpPr txBox="1"/>
          <p:nvPr/>
        </p:nvSpPr>
        <p:spPr>
          <a:xfrm>
            <a:off x="9128388" y="5927506"/>
            <a:ext cx="8338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2030-2034</a:t>
            </a:r>
          </a:p>
          <a:p>
            <a:pPr algn="ctr"/>
            <a:r>
              <a:rPr lang="en-ID" sz="800" dirty="0"/>
              <a:t>Acceleration</a:t>
            </a:r>
          </a:p>
          <a:p>
            <a:pPr algn="ctr"/>
            <a:r>
              <a:rPr lang="en-ID" sz="800" dirty="0"/>
              <a:t>Transformation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A939FB-B5FA-C4E0-D3DA-968D01B46502}"/>
              </a:ext>
            </a:extLst>
          </p:cNvPr>
          <p:cNvSpPr txBox="1"/>
          <p:nvPr/>
        </p:nvSpPr>
        <p:spPr>
          <a:xfrm>
            <a:off x="10016484" y="5927503"/>
            <a:ext cx="6815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2035-2039</a:t>
            </a:r>
          </a:p>
          <a:p>
            <a:pPr algn="ctr"/>
            <a:r>
              <a:rPr lang="en-ID" sz="800" dirty="0"/>
              <a:t>Global </a:t>
            </a:r>
            <a:br>
              <a:rPr lang="en-ID" sz="800" dirty="0"/>
            </a:br>
            <a:r>
              <a:rPr lang="en-ID" sz="800" dirty="0"/>
              <a:t>Expansion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3273AD-DA05-82A2-A828-6D387E4D5A42}"/>
              </a:ext>
            </a:extLst>
          </p:cNvPr>
          <p:cNvSpPr txBox="1"/>
          <p:nvPr/>
        </p:nvSpPr>
        <p:spPr>
          <a:xfrm>
            <a:off x="10772946" y="5933336"/>
            <a:ext cx="9188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2040-2045</a:t>
            </a:r>
          </a:p>
          <a:p>
            <a:pPr algn="ctr"/>
            <a:r>
              <a:rPr lang="en-ID" sz="800" dirty="0"/>
              <a:t>Golden Indonesia</a:t>
            </a:r>
          </a:p>
          <a:p>
            <a:pPr algn="ctr"/>
            <a:r>
              <a:rPr lang="en-ID" sz="800" dirty="0"/>
              <a:t>2045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A0F5AD-C381-710F-A057-3B686702ABFD}"/>
              </a:ext>
            </a:extLst>
          </p:cNvPr>
          <p:cNvSpPr txBox="1"/>
          <p:nvPr/>
        </p:nvSpPr>
        <p:spPr>
          <a:xfrm>
            <a:off x="8424820" y="5070355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TAHAP 1</a:t>
            </a:r>
            <a:endParaRPr lang="en-ID" sz="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1ED1AF-8838-693E-0047-46C09F5A6DE2}"/>
              </a:ext>
            </a:extLst>
          </p:cNvPr>
          <p:cNvSpPr txBox="1"/>
          <p:nvPr/>
        </p:nvSpPr>
        <p:spPr>
          <a:xfrm>
            <a:off x="9279041" y="5078226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TAHAP 2</a:t>
            </a:r>
            <a:endParaRPr lang="en-ID" sz="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9AEA4B-F1B0-09A3-1745-28434D4605C6}"/>
              </a:ext>
            </a:extLst>
          </p:cNvPr>
          <p:cNvSpPr txBox="1"/>
          <p:nvPr/>
        </p:nvSpPr>
        <p:spPr>
          <a:xfrm>
            <a:off x="10079650" y="5070355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TAHAP 3</a:t>
            </a:r>
            <a:endParaRPr lang="en-ID" sz="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A0229E-9A55-F8F3-0D88-0170A9DA23CC}"/>
              </a:ext>
            </a:extLst>
          </p:cNvPr>
          <p:cNvSpPr txBox="1"/>
          <p:nvPr/>
        </p:nvSpPr>
        <p:spPr>
          <a:xfrm>
            <a:off x="10956270" y="5062587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TAHAP 4</a:t>
            </a:r>
            <a:endParaRPr lang="en-ID" sz="700" dirty="0"/>
          </a:p>
        </p:txBody>
      </p:sp>
      <p:pic>
        <p:nvPicPr>
          <p:cNvPr id="1026" name="Picture 2" descr="Building ">
            <a:extLst>
              <a:ext uri="{FF2B5EF4-FFF2-40B4-BE49-F238E27FC236}">
                <a16:creationId xmlns:a16="http://schemas.microsoft.com/office/drawing/2014/main" id="{FF83CB35-7C73-8BF1-4259-F66230F4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36" y="5382355"/>
            <a:ext cx="402523" cy="4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F2AC65A-26A0-6BA9-57B0-6C5AD6BE4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4601" y="5393800"/>
            <a:ext cx="404958" cy="404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5FB7C-89E0-CBFC-B289-3A93B4913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44" y="5375532"/>
            <a:ext cx="416168" cy="416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D50DB6-D695-210D-9E5A-A6AC84D44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5810" y="5477786"/>
            <a:ext cx="459157" cy="4591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1859BC-66A3-F8B6-03B3-65907C24D062}"/>
              </a:ext>
            </a:extLst>
          </p:cNvPr>
          <p:cNvSpPr txBox="1"/>
          <p:nvPr/>
        </p:nvSpPr>
        <p:spPr>
          <a:xfrm>
            <a:off x="10795560" y="5349097"/>
            <a:ext cx="8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Indonesia </a:t>
            </a:r>
            <a:r>
              <a:rPr lang="en-US" sz="600" err="1"/>
              <a:t>Emas</a:t>
            </a:r>
            <a:endParaRPr lang="en-US" sz="600"/>
          </a:p>
          <a:p>
            <a:pPr algn="ctr"/>
            <a:r>
              <a:rPr lang="en-US" sz="800"/>
              <a:t>2045</a:t>
            </a:r>
            <a:endParaRPr lang="en-US" sz="6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7D4D67-F8C1-E7F4-B4E7-F145435CAA77}"/>
              </a:ext>
            </a:extLst>
          </p:cNvPr>
          <p:cNvCxnSpPr/>
          <p:nvPr/>
        </p:nvCxnSpPr>
        <p:spPr>
          <a:xfrm>
            <a:off x="4448175" y="3352800"/>
            <a:ext cx="0" cy="1276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E84B2DD-9A71-3DFA-123B-9F769D4CD8BE}"/>
              </a:ext>
            </a:extLst>
          </p:cNvPr>
          <p:cNvSpPr txBox="1"/>
          <p:nvPr/>
        </p:nvSpPr>
        <p:spPr>
          <a:xfrm>
            <a:off x="2699091" y="3298596"/>
            <a:ext cx="1628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Since 1993</a:t>
            </a:r>
            <a:r>
              <a:rPr lang="en-US" sz="1100" dirty="0"/>
              <a:t>: </a:t>
            </a:r>
            <a:br>
              <a:rPr lang="en-US" sz="1100" dirty="0"/>
            </a:br>
            <a:r>
              <a:rPr lang="en-US" sz="1100" dirty="0"/>
              <a:t>Indonesia exits Low Income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084EB4-8207-5FBA-E01D-612F09FB3EA8}"/>
              </a:ext>
            </a:extLst>
          </p:cNvPr>
          <p:cNvCxnSpPr/>
          <p:nvPr/>
        </p:nvCxnSpPr>
        <p:spPr>
          <a:xfrm>
            <a:off x="5114925" y="3352800"/>
            <a:ext cx="0" cy="1276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22F83DE-8123-1A4B-3FDA-425C9655AFA6}"/>
              </a:ext>
            </a:extLst>
          </p:cNvPr>
          <p:cNvSpPr txBox="1"/>
          <p:nvPr/>
        </p:nvSpPr>
        <p:spPr>
          <a:xfrm>
            <a:off x="4509675" y="2529155"/>
            <a:ext cx="1321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1998 - 2002</a:t>
            </a:r>
            <a:r>
              <a:rPr lang="en-US" sz="1100" dirty="0"/>
              <a:t>: </a:t>
            </a:r>
          </a:p>
          <a:p>
            <a:pPr algn="ctr"/>
            <a:r>
              <a:rPr lang="en-US" sz="1100" dirty="0"/>
              <a:t>Indonesia returns to low income due to crisis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4F736C-DA9B-75D7-9B63-DCF07E96CB82}"/>
              </a:ext>
            </a:extLst>
          </p:cNvPr>
          <p:cNvCxnSpPr/>
          <p:nvPr/>
        </p:nvCxnSpPr>
        <p:spPr>
          <a:xfrm>
            <a:off x="7867650" y="3352800"/>
            <a:ext cx="0" cy="1276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9D2E791-16EF-397F-E07C-CCFDEE2FFE89}"/>
              </a:ext>
            </a:extLst>
          </p:cNvPr>
          <p:cNvSpPr txBox="1"/>
          <p:nvPr/>
        </p:nvSpPr>
        <p:spPr>
          <a:xfrm>
            <a:off x="5886039" y="2414081"/>
            <a:ext cx="21938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2019 – 2020:</a:t>
            </a:r>
          </a:p>
          <a:p>
            <a:pPr algn="ctr"/>
            <a:r>
              <a:rPr lang="en-US" sz="1100" dirty="0"/>
              <a:t>Indonesia became an Upper-Middle Income country in 2019 and Returned to Lower-Middle Income due to COVID-19 in 2020</a:t>
            </a:r>
            <a:endParaRPr lang="en-US" sz="1100" i="1" dirty="0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E491917-A9FA-42C5-87E3-272010AF0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23787"/>
              </p:ext>
            </p:extLst>
          </p:nvPr>
        </p:nvGraphicFramePr>
        <p:xfrm>
          <a:off x="791342" y="5299485"/>
          <a:ext cx="3718333" cy="125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2418">
                  <a:extLst>
                    <a:ext uri="{9D8B030D-6E8A-4147-A177-3AD203B41FA5}">
                      <a16:colId xmlns:a16="http://schemas.microsoft.com/office/drawing/2014/main" val="4222436013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205301931"/>
                    </a:ext>
                  </a:extLst>
                </a:gridCol>
                <a:gridCol w="1156875">
                  <a:extLst>
                    <a:ext uri="{9D8B030D-6E8A-4147-A177-3AD203B41FA5}">
                      <a16:colId xmlns:a16="http://schemas.microsoft.com/office/drawing/2014/main" val="3519023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Skenario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 out of 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20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Transformatif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95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Optimistic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076125"/>
                  </a:ext>
                </a:extLst>
              </a:tr>
            </a:tbl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CA2827D-9AA0-D23D-2CC2-5FAA5D4C7EF5}"/>
              </a:ext>
            </a:extLst>
          </p:cNvPr>
          <p:cNvCxnSpPr/>
          <p:nvPr/>
        </p:nvCxnSpPr>
        <p:spPr>
          <a:xfrm>
            <a:off x="8279334" y="3313482"/>
            <a:ext cx="0" cy="1276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CC88157-60D3-9302-10B1-EBAF15457DE7}"/>
              </a:ext>
            </a:extLst>
          </p:cNvPr>
          <p:cNvSpPr txBox="1"/>
          <p:nvPr/>
        </p:nvSpPr>
        <p:spPr>
          <a:xfrm>
            <a:off x="8168319" y="2421607"/>
            <a:ext cx="1705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2022:</a:t>
            </a:r>
          </a:p>
          <a:p>
            <a:r>
              <a:rPr lang="en-US" sz="1100" dirty="0"/>
              <a:t>Indonesia is back in the Upper-Middle Income category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E26BC1-3AFA-16C8-9E4A-A9D908381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926538"/>
              </p:ext>
            </p:extLst>
          </p:nvPr>
        </p:nvGraphicFramePr>
        <p:xfrm>
          <a:off x="558207" y="1177049"/>
          <a:ext cx="10970774" cy="402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2234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DBB4-95C9-A3EE-DAD4-CCE7C939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To Achieve Its Economic Growth Target, Indonesia Must Navigate Various Short-Term Global Economic Challenges</a:t>
            </a:r>
            <a:endParaRPr lang="en-US" sz="1800" dirty="0"/>
          </a:p>
        </p:txBody>
      </p:sp>
      <p:pic>
        <p:nvPicPr>
          <p:cNvPr id="5" name="Picture 2" descr="World Map PNG Images Transparent Background | PNG Play">
            <a:extLst>
              <a:ext uri="{FF2B5EF4-FFF2-40B4-BE49-F238E27FC236}">
                <a16:creationId xmlns:a16="http://schemas.microsoft.com/office/drawing/2014/main" id="{6AA4D31C-DCA9-DA0B-2703-5AB3A9AC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32" y="1704714"/>
            <a:ext cx="7726093" cy="46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544444-DFBB-D341-C80D-11961E2293DC}"/>
              </a:ext>
            </a:extLst>
          </p:cNvPr>
          <p:cNvSpPr/>
          <p:nvPr/>
        </p:nvSpPr>
        <p:spPr>
          <a:xfrm>
            <a:off x="7634813" y="2715612"/>
            <a:ext cx="2682492" cy="633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 Economic Slowdown vs Stimulus Package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8C5DC6-CEF3-DF75-C7E4-B9135A11A3EE}"/>
              </a:ext>
            </a:extLst>
          </p:cNvPr>
          <p:cNvSpPr/>
          <p:nvPr/>
        </p:nvSpPr>
        <p:spPr>
          <a:xfrm>
            <a:off x="940160" y="2731364"/>
            <a:ext cx="2419621" cy="633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Trump's 2nd Presidency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0C4B3F-602C-795A-9046-CE49769074BA}"/>
              </a:ext>
            </a:extLst>
          </p:cNvPr>
          <p:cNvSpPr/>
          <p:nvPr/>
        </p:nvSpPr>
        <p:spPr>
          <a:xfrm>
            <a:off x="4190130" y="2252151"/>
            <a:ext cx="3131958" cy="633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Increasing Intensity of War in the Middle East and Russia-Ukraine.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27807A-7BB7-8BC9-A2A1-F328030A13CC}"/>
              </a:ext>
            </a:extLst>
          </p:cNvPr>
          <p:cNvSpPr/>
          <p:nvPr/>
        </p:nvSpPr>
        <p:spPr>
          <a:xfrm>
            <a:off x="8413684" y="3560497"/>
            <a:ext cx="3059458" cy="732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Rising tensions in South and North Korea, China, and Taiwan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1E2348-EA35-D5F5-318F-970F3CA84DEC}"/>
              </a:ext>
            </a:extLst>
          </p:cNvPr>
          <p:cNvSpPr/>
          <p:nvPr/>
        </p:nvSpPr>
        <p:spPr>
          <a:xfrm>
            <a:off x="5479990" y="2918008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6B13B9-8441-02D6-8E32-B39BE4036C73}"/>
              </a:ext>
            </a:extLst>
          </p:cNvPr>
          <p:cNvSpPr/>
          <p:nvPr/>
        </p:nvSpPr>
        <p:spPr>
          <a:xfrm>
            <a:off x="7424297" y="3006426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ED17DE-9962-3C96-6466-C56D731E1196}"/>
              </a:ext>
            </a:extLst>
          </p:cNvPr>
          <p:cNvSpPr/>
          <p:nvPr/>
        </p:nvSpPr>
        <p:spPr>
          <a:xfrm>
            <a:off x="7826804" y="3756460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1EE50D-4295-4300-F686-D0CB8EC428FD}"/>
              </a:ext>
            </a:extLst>
          </p:cNvPr>
          <p:cNvSpPr/>
          <p:nvPr/>
        </p:nvSpPr>
        <p:spPr>
          <a:xfrm>
            <a:off x="5552656" y="3398461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9F27DB-F93F-CB78-ECF5-9C17E4ED7B6B}"/>
              </a:ext>
            </a:extLst>
          </p:cNvPr>
          <p:cNvSpPr/>
          <p:nvPr/>
        </p:nvSpPr>
        <p:spPr>
          <a:xfrm>
            <a:off x="3826793" y="3609993"/>
            <a:ext cx="2419621" cy="633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Europe's fragile economic growth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3B6462-1CC9-F986-522B-5A73D2A662CB}"/>
              </a:ext>
            </a:extLst>
          </p:cNvPr>
          <p:cNvSpPr/>
          <p:nvPr/>
        </p:nvSpPr>
        <p:spPr>
          <a:xfrm>
            <a:off x="3454931" y="2885382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F9E9EF1-194C-0FBE-3E8F-F8101FFFBABF}"/>
              </a:ext>
            </a:extLst>
          </p:cNvPr>
          <p:cNvSpPr/>
          <p:nvPr/>
        </p:nvSpPr>
        <p:spPr>
          <a:xfrm>
            <a:off x="6246414" y="4492541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0A452A-CE19-13E1-60B1-DC3FD34E6B6A}"/>
              </a:ext>
            </a:extLst>
          </p:cNvPr>
          <p:cNvSpPr/>
          <p:nvPr/>
        </p:nvSpPr>
        <p:spPr>
          <a:xfrm>
            <a:off x="4592448" y="4745791"/>
            <a:ext cx="2559444" cy="68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Sovereign Debt Pressure in Developing Countries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CCF02B-628D-6F69-CFD9-8B32EF867DC2}"/>
              </a:ext>
            </a:extLst>
          </p:cNvPr>
          <p:cNvSpPr/>
          <p:nvPr/>
        </p:nvSpPr>
        <p:spPr>
          <a:xfrm>
            <a:off x="3020310" y="3527210"/>
            <a:ext cx="165222" cy="17588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AB37F2-5DD2-3022-844C-47D9898A7CEA}"/>
              </a:ext>
            </a:extLst>
          </p:cNvPr>
          <p:cNvSpPr/>
          <p:nvPr/>
        </p:nvSpPr>
        <p:spPr>
          <a:xfrm>
            <a:off x="768775" y="3710223"/>
            <a:ext cx="2650104" cy="87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for Longer: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Slower Fed Interest Rate Cuts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55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BC65BE-3C77-2534-9308-143BBE3CBE3D}"/>
              </a:ext>
            </a:extLst>
          </p:cNvPr>
          <p:cNvSpPr/>
          <p:nvPr/>
        </p:nvSpPr>
        <p:spPr>
          <a:xfrm>
            <a:off x="7648324" y="2162936"/>
            <a:ext cx="4058647" cy="949015"/>
          </a:xfrm>
          <a:prstGeom prst="roundRect">
            <a:avLst>
              <a:gd name="adj" fmla="val 14110"/>
            </a:avLst>
          </a:prstGeom>
          <a:solidFill>
            <a:srgbClr val="FBEE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2DF85-FE5E-7DA3-F9EA-5740E457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01" y="275697"/>
            <a:ext cx="10618345" cy="896772"/>
          </a:xfrm>
        </p:spPr>
        <p:txBody>
          <a:bodyPr>
            <a:normAutofit/>
          </a:bodyPr>
          <a:lstStyle/>
          <a:p>
            <a:r>
              <a:rPr lang="en-US" sz="1800" dirty="0"/>
              <a:t>The Impact of Trump's Policies on the Indonesian Economy: Opportunities for Indonesia, Conditional on Capturing Investment Relocations by Improving the Ease of Doing Business</a:t>
            </a:r>
            <a:endParaRPr lang="en-ID" sz="1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A5A679-07DD-77DD-870F-68FB690EF4EB}"/>
              </a:ext>
            </a:extLst>
          </p:cNvPr>
          <p:cNvGraphicFramePr>
            <a:graphicFrameLocks/>
          </p:cNvGraphicFramePr>
          <p:nvPr/>
        </p:nvGraphicFramePr>
        <p:xfrm>
          <a:off x="485029" y="1095935"/>
          <a:ext cx="6359523" cy="55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DF3079-5FD5-F6B8-E637-71797C8D6B27}"/>
              </a:ext>
            </a:extLst>
          </p:cNvPr>
          <p:cNvSpPr txBox="1"/>
          <p:nvPr/>
        </p:nvSpPr>
        <p:spPr>
          <a:xfrm>
            <a:off x="7737804" y="2249911"/>
            <a:ext cx="3969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impact on Indonesia's GDP has </a:t>
            </a:r>
            <a:r>
              <a:rPr lang="en-US" sz="1600" b="1" dirty="0">
                <a:solidFill>
                  <a:srgbClr val="C00000"/>
                </a:solidFill>
              </a:rPr>
              <a:t>the potential to be positive up to +0.8 percentage points</a:t>
            </a:r>
          </a:p>
        </p:txBody>
      </p:sp>
      <p:pic>
        <p:nvPicPr>
          <p:cNvPr id="6" name="Picture 2" descr="Check ">
            <a:extLst>
              <a:ext uri="{FF2B5EF4-FFF2-40B4-BE49-F238E27FC236}">
                <a16:creationId xmlns:a16="http://schemas.microsoft.com/office/drawing/2014/main" id="{0B1FC349-BC8A-2BA0-A94A-A7E0D668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56" y="2456102"/>
            <a:ext cx="354340" cy="3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674ABC-02BF-5B9E-23F2-E7168CDDAA79}"/>
              </a:ext>
            </a:extLst>
          </p:cNvPr>
          <p:cNvSpPr/>
          <p:nvPr/>
        </p:nvSpPr>
        <p:spPr>
          <a:xfrm>
            <a:off x="7648324" y="3304645"/>
            <a:ext cx="4058647" cy="949015"/>
          </a:xfrm>
          <a:prstGeom prst="roundRect">
            <a:avLst>
              <a:gd name="adj" fmla="val 14110"/>
            </a:avLst>
          </a:prstGeom>
          <a:solidFill>
            <a:srgbClr val="FBEE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8D1DD5-4AE3-A0E6-E58D-1597E7FB17A8}"/>
              </a:ext>
            </a:extLst>
          </p:cNvPr>
          <p:cNvSpPr txBox="1"/>
          <p:nvPr/>
        </p:nvSpPr>
        <p:spPr>
          <a:xfrm>
            <a:off x="7737804" y="3363653"/>
            <a:ext cx="3969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However, </a:t>
            </a:r>
            <a:r>
              <a:rPr lang="en-US" sz="1600" b="1" dirty="0">
                <a:solidFill>
                  <a:srgbClr val="C00000"/>
                </a:solidFill>
              </a:rPr>
              <a:t>on condition that there is an increase in investment (capturing relocation) </a:t>
            </a:r>
            <a:r>
              <a:rPr lang="en-US" sz="1600" dirty="0"/>
              <a:t>by improving ease of doing </a:t>
            </a:r>
            <a:r>
              <a:rPr lang="en-US" sz="1600" dirty="0" err="1"/>
              <a:t>busines</a:t>
            </a:r>
            <a:endParaRPr lang="en-US" sz="1600" dirty="0"/>
          </a:p>
        </p:txBody>
      </p:sp>
      <p:pic>
        <p:nvPicPr>
          <p:cNvPr id="18" name="Picture 2" descr="Check ">
            <a:extLst>
              <a:ext uri="{FF2B5EF4-FFF2-40B4-BE49-F238E27FC236}">
                <a16:creationId xmlns:a16="http://schemas.microsoft.com/office/drawing/2014/main" id="{EF87AA98-4C48-14A5-42AB-F3CE4341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55" y="3620877"/>
            <a:ext cx="354340" cy="3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6A85B4-3387-5E73-3E01-137B9BF22084}"/>
              </a:ext>
            </a:extLst>
          </p:cNvPr>
          <p:cNvSpPr/>
          <p:nvPr/>
        </p:nvSpPr>
        <p:spPr>
          <a:xfrm>
            <a:off x="7648324" y="4435607"/>
            <a:ext cx="4058647" cy="949015"/>
          </a:xfrm>
          <a:prstGeom prst="roundRect">
            <a:avLst>
              <a:gd name="adj" fmla="val 14110"/>
            </a:avLst>
          </a:prstGeom>
          <a:solidFill>
            <a:srgbClr val="FBEE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F1E5B-C711-D59E-F547-9A66002E8030}"/>
              </a:ext>
            </a:extLst>
          </p:cNvPr>
          <p:cNvSpPr txBox="1"/>
          <p:nvPr/>
        </p:nvSpPr>
        <p:spPr>
          <a:xfrm>
            <a:off x="7737804" y="4536594"/>
            <a:ext cx="39691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The positive impact could be higher,</a:t>
            </a:r>
            <a:r>
              <a:rPr lang="en-US" sz="1500" b="1" dirty="0">
                <a:solidFill>
                  <a:srgbClr val="C00000"/>
                </a:solidFill>
              </a:rPr>
              <a:t> if exports can be restrained from growing negatively, through diversification of trading partners</a:t>
            </a:r>
          </a:p>
        </p:txBody>
      </p:sp>
      <p:pic>
        <p:nvPicPr>
          <p:cNvPr id="22" name="Picture 2" descr="Check ">
            <a:extLst>
              <a:ext uri="{FF2B5EF4-FFF2-40B4-BE49-F238E27FC236}">
                <a16:creationId xmlns:a16="http://schemas.microsoft.com/office/drawing/2014/main" id="{FB9C6061-107B-65C8-429F-0B297600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55" y="4751839"/>
            <a:ext cx="354340" cy="3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0F31CA-4577-E213-A977-575885FE6B0F}"/>
              </a:ext>
            </a:extLst>
          </p:cNvPr>
          <p:cNvSpPr txBox="1"/>
          <p:nvPr/>
        </p:nvSpPr>
        <p:spPr>
          <a:xfrm>
            <a:off x="8530683" y="6604084"/>
            <a:ext cx="3321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/>
              <a:t>Source</a:t>
            </a:r>
            <a:r>
              <a:rPr lang="en-US" sz="1050" dirty="0"/>
              <a:t>: McKibbin, Hogan, and Nolan (2024)</a:t>
            </a:r>
          </a:p>
        </p:txBody>
      </p:sp>
    </p:spTree>
    <p:extLst>
      <p:ext uri="{BB962C8B-B14F-4D97-AF65-F5344CB8AC3E}">
        <p14:creationId xmlns:p14="http://schemas.microsoft.com/office/powerpoint/2010/main" val="226066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147A-5021-4963-DC06-658B8D5F4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9DE9-C489-4181-2E64-3F88DDA9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At the Same Time, Indonesia is Also Facing Medium-term Challenges</a:t>
            </a:r>
            <a:endParaRPr lang="en-US" sz="1800" dirty="0"/>
          </a:p>
        </p:txBody>
      </p:sp>
      <p:pic>
        <p:nvPicPr>
          <p:cNvPr id="7" name="Picture 6" descr="A globe with a chess piece and arrows around it&#10;&#10;Description automatically generated">
            <a:extLst>
              <a:ext uri="{FF2B5EF4-FFF2-40B4-BE49-F238E27FC236}">
                <a16:creationId xmlns:a16="http://schemas.microsoft.com/office/drawing/2014/main" id="{B2721373-1A07-7602-A3F7-45ADC8A1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35" y="4077923"/>
            <a:ext cx="1268046" cy="1268046"/>
          </a:xfrm>
          <a:prstGeom prst="rect">
            <a:avLst/>
          </a:prstGeom>
        </p:spPr>
      </p:pic>
      <p:pic>
        <p:nvPicPr>
          <p:cNvPr id="8" name="Picture 7" descr="A cartoon of a planet with a thermometer&#10;&#10;Description automatically generated">
            <a:extLst>
              <a:ext uri="{FF2B5EF4-FFF2-40B4-BE49-F238E27FC236}">
                <a16:creationId xmlns:a16="http://schemas.microsoft.com/office/drawing/2014/main" id="{270C9C99-CA50-E53B-E255-B5B66DAC62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65" y="1349275"/>
            <a:ext cx="1268383" cy="1268383"/>
          </a:xfrm>
          <a:prstGeom prst="rect">
            <a:avLst/>
          </a:prstGeom>
        </p:spPr>
      </p:pic>
      <p:pic>
        <p:nvPicPr>
          <p:cNvPr id="9" name="Picture 8" descr="A blue head with colorful lines and a yellow background&#10;&#10;Description automatically generated">
            <a:extLst>
              <a:ext uri="{FF2B5EF4-FFF2-40B4-BE49-F238E27FC236}">
                <a16:creationId xmlns:a16="http://schemas.microsoft.com/office/drawing/2014/main" id="{C529B87D-98BF-C4A8-1BBB-00F974B352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39" y="4184931"/>
            <a:ext cx="1268383" cy="1268383"/>
          </a:xfrm>
          <a:prstGeom prst="rect">
            <a:avLst/>
          </a:prstGeom>
        </p:spPr>
      </p:pic>
      <p:pic>
        <p:nvPicPr>
          <p:cNvPr id="10" name="Picture 9" descr="A cartoon of vegetables in a bowl&#10;&#10;Description automatically generated">
            <a:extLst>
              <a:ext uri="{FF2B5EF4-FFF2-40B4-BE49-F238E27FC236}">
                <a16:creationId xmlns:a16="http://schemas.microsoft.com/office/drawing/2014/main" id="{CD50D099-6691-8385-CBE4-0F65EF53DD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39" y="1543994"/>
            <a:ext cx="1268383" cy="1268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591AE-01E0-85C7-00C9-B24F1164E968}"/>
              </a:ext>
            </a:extLst>
          </p:cNvPr>
          <p:cNvSpPr txBox="1"/>
          <p:nvPr/>
        </p:nvSpPr>
        <p:spPr>
          <a:xfrm>
            <a:off x="2054306" y="2937172"/>
            <a:ext cx="3022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Food Security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926137-125E-E7FE-425C-F6B8A09C335A}"/>
              </a:ext>
            </a:extLst>
          </p:cNvPr>
          <p:cNvSpPr txBox="1"/>
          <p:nvPr/>
        </p:nvSpPr>
        <p:spPr>
          <a:xfrm>
            <a:off x="2054306" y="5578075"/>
            <a:ext cx="302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Disruption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Artificial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</a:t>
            </a:r>
            <a:endParaRPr kumimoji="0" lang="en-ID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7D4B9-E6A5-9DFF-67AE-6B98FF2A12B9}"/>
              </a:ext>
            </a:extLst>
          </p:cNvPr>
          <p:cNvSpPr txBox="1"/>
          <p:nvPr/>
        </p:nvSpPr>
        <p:spPr>
          <a:xfrm>
            <a:off x="7114795" y="2799125"/>
            <a:ext cx="302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Change - Transition to a Low Carbon Economy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8C633-193C-4F2C-DD1D-F5E6B6612909}"/>
              </a:ext>
            </a:extLst>
          </p:cNvPr>
          <p:cNvSpPr txBox="1"/>
          <p:nvPr/>
        </p:nvSpPr>
        <p:spPr>
          <a:xfrm>
            <a:off x="6936567" y="5470931"/>
            <a:ext cx="302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KFort-Bold"/>
                <a:ea typeface="+mn-ea"/>
                <a:cs typeface="+mn-cs"/>
              </a:rPr>
              <a:t>Geopolitical fragmentation and economic competition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28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11DC-E1E9-CEBA-D1BB-CBF6EE20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1800" dirty="0"/>
              <a:t>Despite Facing Various Challenges, Indonesia's Economy is Expected to Remain Strong</a:t>
            </a:r>
            <a:endParaRPr lang="en-US" sz="1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D57DA2-0D07-A1C3-8410-88E7755F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275425"/>
              </p:ext>
            </p:extLst>
          </p:nvPr>
        </p:nvGraphicFramePr>
        <p:xfrm>
          <a:off x="472611" y="1325367"/>
          <a:ext cx="3960687" cy="526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D36D0D-1D78-054B-4A4E-AE98BDBE6CB9}"/>
              </a:ext>
            </a:extLst>
          </p:cNvPr>
          <p:cNvGraphicFramePr>
            <a:graphicFrameLocks/>
          </p:cNvGraphicFramePr>
          <p:nvPr/>
        </p:nvGraphicFramePr>
        <p:xfrm>
          <a:off x="4665925" y="1425003"/>
          <a:ext cx="7370250" cy="51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FB1F70-953E-3862-B8EF-99E8F083FCA1}"/>
              </a:ext>
            </a:extLst>
          </p:cNvPr>
          <p:cNvSpPr txBox="1"/>
          <p:nvPr/>
        </p:nvSpPr>
        <p:spPr>
          <a:xfrm>
            <a:off x="313361" y="6518132"/>
            <a:ext cx="1755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202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GDP Growth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49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11A6-92CD-F28E-09E4-CF52ECC5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Indonesia Is One of the Less Vulnerable Countries in the World: Low Inflation, Budget Deficit, and Government Debt</a:t>
            </a:r>
            <a:endParaRPr lang="en-US" sz="1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594ACE-7E97-8470-1BCA-714696984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405878"/>
              </p:ext>
            </p:extLst>
          </p:nvPr>
        </p:nvGraphicFramePr>
        <p:xfrm>
          <a:off x="8048622" y="1245265"/>
          <a:ext cx="3879451" cy="51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B51010-68CB-F868-F8BD-74DFD5501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976357"/>
              </p:ext>
            </p:extLst>
          </p:nvPr>
        </p:nvGraphicFramePr>
        <p:xfrm>
          <a:off x="4169172" y="1245265"/>
          <a:ext cx="3879451" cy="51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D34DDE-9B77-A643-F9CE-D4DAEB8B0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402242"/>
              </p:ext>
            </p:extLst>
          </p:nvPr>
        </p:nvGraphicFramePr>
        <p:xfrm>
          <a:off x="289722" y="1245265"/>
          <a:ext cx="3879450" cy="51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229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98138-8F51-F936-27FE-D0F90F3E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0CCA-A0C9-2F58-8533-93F38911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Indonesia Will Continue to Implement Fiscal Discipline While Increasing Productive Spending</a:t>
            </a:r>
            <a:endParaRPr lang="en-US" sz="1800" dirty="0"/>
          </a:p>
        </p:txBody>
      </p:sp>
      <p:sp>
        <p:nvSpPr>
          <p:cNvPr id="3" name="Google Shape;118;g152b7b182f9_0_9">
            <a:extLst>
              <a:ext uri="{FF2B5EF4-FFF2-40B4-BE49-F238E27FC236}">
                <a16:creationId xmlns:a16="http://schemas.microsoft.com/office/drawing/2014/main" id="{887FB93C-2DB5-9303-3F48-12E16E635E16}"/>
              </a:ext>
            </a:extLst>
          </p:cNvPr>
          <p:cNvSpPr/>
          <p:nvPr/>
        </p:nvSpPr>
        <p:spPr>
          <a:xfrm>
            <a:off x="7345124" y="2099932"/>
            <a:ext cx="1962288" cy="13961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8;g152b7b182f9_0_9">
            <a:extLst>
              <a:ext uri="{FF2B5EF4-FFF2-40B4-BE49-F238E27FC236}">
                <a16:creationId xmlns:a16="http://schemas.microsoft.com/office/drawing/2014/main" id="{A941E803-D723-2066-2824-6FCEC6579F00}"/>
              </a:ext>
            </a:extLst>
          </p:cNvPr>
          <p:cNvSpPr/>
          <p:nvPr/>
        </p:nvSpPr>
        <p:spPr>
          <a:xfrm>
            <a:off x="7345124" y="3571046"/>
            <a:ext cx="1962288" cy="13961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8;g152b7b182f9_0_9">
            <a:extLst>
              <a:ext uri="{FF2B5EF4-FFF2-40B4-BE49-F238E27FC236}">
                <a16:creationId xmlns:a16="http://schemas.microsoft.com/office/drawing/2014/main" id="{A235A6A8-27FE-6B96-5456-09F345065040}"/>
              </a:ext>
            </a:extLst>
          </p:cNvPr>
          <p:cNvSpPr/>
          <p:nvPr/>
        </p:nvSpPr>
        <p:spPr>
          <a:xfrm>
            <a:off x="7345124" y="5055101"/>
            <a:ext cx="1962288" cy="13961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18;g152b7b182f9_0_9">
            <a:extLst>
              <a:ext uri="{FF2B5EF4-FFF2-40B4-BE49-F238E27FC236}">
                <a16:creationId xmlns:a16="http://schemas.microsoft.com/office/drawing/2014/main" id="{AE38E9C1-6AE5-EF5F-7DCD-12035F78C92A}"/>
              </a:ext>
            </a:extLst>
          </p:cNvPr>
          <p:cNvSpPr/>
          <p:nvPr/>
        </p:nvSpPr>
        <p:spPr>
          <a:xfrm>
            <a:off x="9375728" y="2110277"/>
            <a:ext cx="1962288" cy="13961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;g152b7b182f9_0_9">
            <a:extLst>
              <a:ext uri="{FF2B5EF4-FFF2-40B4-BE49-F238E27FC236}">
                <a16:creationId xmlns:a16="http://schemas.microsoft.com/office/drawing/2014/main" id="{9C5F02BE-83A3-EF52-F7DA-2BAD0AD7EBDB}"/>
              </a:ext>
            </a:extLst>
          </p:cNvPr>
          <p:cNvSpPr/>
          <p:nvPr/>
        </p:nvSpPr>
        <p:spPr>
          <a:xfrm>
            <a:off x="9375728" y="3581391"/>
            <a:ext cx="1962288" cy="13961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118;g152b7b182f9_0_9">
            <a:extLst>
              <a:ext uri="{FF2B5EF4-FFF2-40B4-BE49-F238E27FC236}">
                <a16:creationId xmlns:a16="http://schemas.microsoft.com/office/drawing/2014/main" id="{53D3B7C6-8796-BE10-15AA-C41ECCB98F94}"/>
              </a:ext>
            </a:extLst>
          </p:cNvPr>
          <p:cNvSpPr/>
          <p:nvPr/>
        </p:nvSpPr>
        <p:spPr>
          <a:xfrm>
            <a:off x="9375728" y="5065446"/>
            <a:ext cx="1962288" cy="13961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0A1EF-1B08-4107-EAA5-B0F60C185671}"/>
              </a:ext>
            </a:extLst>
          </p:cNvPr>
          <p:cNvGrpSpPr/>
          <p:nvPr/>
        </p:nvGrpSpPr>
        <p:grpSpPr>
          <a:xfrm>
            <a:off x="153114" y="1415577"/>
            <a:ext cx="5566825" cy="5406863"/>
            <a:chOff x="-312923" y="1302173"/>
            <a:chExt cx="6289923" cy="5418667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F289AAA2-2AF5-94E7-33C3-499D4A4608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496345"/>
                </p:ext>
              </p:extLst>
            </p:nvPr>
          </p:nvGraphicFramePr>
          <p:xfrm>
            <a:off x="1405827" y="1302173"/>
            <a:ext cx="3044253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6A1F58-67C9-45A4-E2F1-AA8A13D60BAA}"/>
                </a:ext>
              </a:extLst>
            </p:cNvPr>
            <p:cNvSpPr txBox="1"/>
            <p:nvPr/>
          </p:nvSpPr>
          <p:spPr>
            <a:xfrm>
              <a:off x="589265" y="5502834"/>
              <a:ext cx="963934" cy="709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Tax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Rp2.189,3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8E6EFA-99F0-3E13-DD2D-3E4E6D2165E9}"/>
                </a:ext>
              </a:extLst>
            </p:cNvPr>
            <p:cNvSpPr txBox="1"/>
            <p:nvPr/>
          </p:nvSpPr>
          <p:spPr>
            <a:xfrm>
              <a:off x="-57761" y="4393795"/>
              <a:ext cx="1585691" cy="956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Non-Tax 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Revenue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Rp513,6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961CFF-3939-23BC-5A3E-27D57D29A161}"/>
                </a:ext>
              </a:extLst>
            </p:cNvPr>
            <p:cNvSpPr txBox="1"/>
            <p:nvPr/>
          </p:nvSpPr>
          <p:spPr>
            <a:xfrm>
              <a:off x="-312923" y="3424303"/>
              <a:ext cx="1873891" cy="709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Customs &amp; Excise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Rp301,6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F2CCC0-3435-7D5A-1965-40F52E6BB38C}"/>
                </a:ext>
              </a:extLst>
            </p:cNvPr>
            <p:cNvSpPr txBox="1"/>
            <p:nvPr/>
          </p:nvSpPr>
          <p:spPr>
            <a:xfrm>
              <a:off x="735085" y="2621434"/>
              <a:ext cx="752020" cy="709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Grant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Rp0,6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B61C5C-BD1A-0DE7-0EFB-E2379BB0DCAB}"/>
                </a:ext>
              </a:extLst>
            </p:cNvPr>
            <p:cNvSpPr txBox="1"/>
            <p:nvPr/>
          </p:nvSpPr>
          <p:spPr>
            <a:xfrm>
              <a:off x="4326330" y="5135172"/>
              <a:ext cx="963934" cy="956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Budget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Rp1.160,1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963365-2905-4D8D-A2B0-1E5BEE268B76}"/>
                </a:ext>
              </a:extLst>
            </p:cNvPr>
            <p:cNvSpPr txBox="1"/>
            <p:nvPr/>
          </p:nvSpPr>
          <p:spPr>
            <a:xfrm>
              <a:off x="4315464" y="3549505"/>
              <a:ext cx="1155924" cy="956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 State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Budget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Rp1.541,4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C17DCF-F315-3250-4527-B689881FDC9D}"/>
                </a:ext>
              </a:extLst>
            </p:cNvPr>
            <p:cNvSpPr txBox="1"/>
            <p:nvPr/>
          </p:nvSpPr>
          <p:spPr>
            <a:xfrm>
              <a:off x="4254019" y="2431007"/>
              <a:ext cx="1722981" cy="956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Budget Transfer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Rp919,9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u="none" strike="noStrike" kern="1200" spc="0" baseline="0" dirty="0">
                  <a:solidFill>
                    <a:schemeClr val="tx1"/>
                  </a:solidFill>
                </a:rPr>
                <a:t>Trillion</a:t>
              </a:r>
              <a:endPara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A55962-D7E2-1BB6-E1B7-415DE1DEE993}"/>
              </a:ext>
            </a:extLst>
          </p:cNvPr>
          <p:cNvSpPr txBox="1"/>
          <p:nvPr/>
        </p:nvSpPr>
        <p:spPr>
          <a:xfrm>
            <a:off x="1876930" y="2624912"/>
            <a:ext cx="10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Defisit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Rp616.3 T</a:t>
            </a:r>
            <a:endParaRPr kumimoji="0" lang="en-ID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0E5B5-6229-B60E-7D31-85FDE8A836AA}"/>
              </a:ext>
            </a:extLst>
          </p:cNvPr>
          <p:cNvSpPr txBox="1"/>
          <p:nvPr/>
        </p:nvSpPr>
        <p:spPr>
          <a:xfrm>
            <a:off x="7745314" y="1410409"/>
            <a:ext cx="3260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President-elect Programs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Accommodated by the 2025 State Budget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6339BC-D9A8-D726-4C52-48C2B316D721}"/>
              </a:ext>
            </a:extLst>
          </p:cNvPr>
          <p:cNvSpPr txBox="1"/>
          <p:nvPr/>
        </p:nvSpPr>
        <p:spPr>
          <a:xfrm>
            <a:off x="7678584" y="2110277"/>
            <a:ext cx="1346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Nutritious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B226E-6153-C5FA-3FD1-6F47E57BD21E}"/>
              </a:ext>
            </a:extLst>
          </p:cNvPr>
          <p:cNvSpPr txBox="1"/>
          <p:nvPr/>
        </p:nvSpPr>
        <p:spPr>
          <a:xfrm>
            <a:off x="9819160" y="2106169"/>
            <a:ext cx="108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Health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50E8FB-4E1B-89C9-0F81-5F360B213011}"/>
              </a:ext>
            </a:extLst>
          </p:cNvPr>
          <p:cNvSpPr txBox="1"/>
          <p:nvPr/>
        </p:nvSpPr>
        <p:spPr>
          <a:xfrm>
            <a:off x="7287184" y="3559648"/>
            <a:ext cx="196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Quality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3A9188-BF5B-EC0A-72D5-9EE949C51FA2}"/>
              </a:ext>
            </a:extLst>
          </p:cNvPr>
          <p:cNvSpPr txBox="1"/>
          <p:nvPr/>
        </p:nvSpPr>
        <p:spPr>
          <a:xfrm>
            <a:off x="9820378" y="3611846"/>
            <a:ext cx="103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F3759-2447-93B7-583D-6FBA40207BBC}"/>
              </a:ext>
            </a:extLst>
          </p:cNvPr>
          <p:cNvSpPr txBox="1"/>
          <p:nvPr/>
        </p:nvSpPr>
        <p:spPr>
          <a:xfrm>
            <a:off x="7359557" y="5139051"/>
            <a:ext cx="196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Flagship School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BA4F57-514D-29D0-95E9-6C0A4E5326A9}"/>
              </a:ext>
            </a:extLst>
          </p:cNvPr>
          <p:cNvSpPr txBox="1"/>
          <p:nvPr/>
        </p:nvSpPr>
        <p:spPr>
          <a:xfrm>
            <a:off x="9806584" y="5135498"/>
            <a:ext cx="104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Food Estate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" descr="Salad ">
            <a:extLst>
              <a:ext uri="{FF2B5EF4-FFF2-40B4-BE49-F238E27FC236}">
                <a16:creationId xmlns:a16="http://schemas.microsoft.com/office/drawing/2014/main" id="{6A24BCC7-7DE5-C08B-67F5-EB0790A4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79" y="274793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ealthcare ">
            <a:extLst>
              <a:ext uri="{FF2B5EF4-FFF2-40B4-BE49-F238E27FC236}">
                <a16:creationId xmlns:a16="http://schemas.microsoft.com/office/drawing/2014/main" id="{03116DB2-6551-20A5-A47A-8A1E40FC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32" y="275783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ospital ">
            <a:extLst>
              <a:ext uri="{FF2B5EF4-FFF2-40B4-BE49-F238E27FC236}">
                <a16:creationId xmlns:a16="http://schemas.microsoft.com/office/drawing/2014/main" id="{478F8303-5FA2-FAC1-A89A-395B096E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62" y="427859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chool ">
            <a:extLst>
              <a:ext uri="{FF2B5EF4-FFF2-40B4-BE49-F238E27FC236}">
                <a16:creationId xmlns:a16="http://schemas.microsoft.com/office/drawing/2014/main" id="{2DE1CBC0-42B0-9AEA-2FFE-3CA694B0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41" y="4298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Back to school ">
            <a:extLst>
              <a:ext uri="{FF2B5EF4-FFF2-40B4-BE49-F238E27FC236}">
                <a16:creationId xmlns:a16="http://schemas.microsoft.com/office/drawing/2014/main" id="{D08A5689-0959-1E63-2B74-1E2B3A84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21" y="570536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Agriculture ">
            <a:extLst>
              <a:ext uri="{FF2B5EF4-FFF2-40B4-BE49-F238E27FC236}">
                <a16:creationId xmlns:a16="http://schemas.microsoft.com/office/drawing/2014/main" id="{5A0AD757-7711-7DA1-2E6D-6E1BBDF6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93" y="576908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EB0BED-AAE0-1EC3-6BF7-0DDDD1CD2012}"/>
              </a:ext>
            </a:extLst>
          </p:cNvPr>
          <p:cNvSpPr txBox="1"/>
          <p:nvPr/>
        </p:nvSpPr>
        <p:spPr>
          <a:xfrm>
            <a:off x="8386914" y="2631896"/>
            <a:ext cx="798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Trillion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003D40-CC90-BE0B-F425-79B28B185EC2}"/>
              </a:ext>
            </a:extLst>
          </p:cNvPr>
          <p:cNvSpPr txBox="1"/>
          <p:nvPr/>
        </p:nvSpPr>
        <p:spPr>
          <a:xfrm>
            <a:off x="10534172" y="2631896"/>
            <a:ext cx="6996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Trillion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2A8CDE-BBDE-D831-64A6-6E80BCF6E6D4}"/>
              </a:ext>
            </a:extLst>
          </p:cNvPr>
          <p:cNvSpPr txBox="1"/>
          <p:nvPr/>
        </p:nvSpPr>
        <p:spPr>
          <a:xfrm>
            <a:off x="8449923" y="4124911"/>
            <a:ext cx="6996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Trillion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5F20F3-1A9C-BDB4-7574-ED31BBB1E629}"/>
              </a:ext>
            </a:extLst>
          </p:cNvPr>
          <p:cNvSpPr txBox="1"/>
          <p:nvPr/>
        </p:nvSpPr>
        <p:spPr>
          <a:xfrm>
            <a:off x="10399177" y="4124911"/>
            <a:ext cx="798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Trillion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F94B86-6F07-84BF-3CC8-34EC5F775988}"/>
              </a:ext>
            </a:extLst>
          </p:cNvPr>
          <p:cNvSpPr txBox="1"/>
          <p:nvPr/>
        </p:nvSpPr>
        <p:spPr>
          <a:xfrm>
            <a:off x="8449923" y="5618073"/>
            <a:ext cx="6996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Trillion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B2702C-C167-1B9D-FAB2-705900A5384E}"/>
              </a:ext>
            </a:extLst>
          </p:cNvPr>
          <p:cNvSpPr txBox="1"/>
          <p:nvPr/>
        </p:nvSpPr>
        <p:spPr>
          <a:xfrm>
            <a:off x="10399177" y="5618073"/>
            <a:ext cx="798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Trillion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4F5F98-FDA6-B0CE-7F38-3ACB11F40AD7}"/>
              </a:ext>
            </a:extLst>
          </p:cNvPr>
          <p:cNvSpPr txBox="1"/>
          <p:nvPr/>
        </p:nvSpPr>
        <p:spPr>
          <a:xfrm>
            <a:off x="865632" y="1890026"/>
            <a:ext cx="1244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Rp3,005.1 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4A4E4-6F8F-6862-508D-D41813D2537E}"/>
              </a:ext>
            </a:extLst>
          </p:cNvPr>
          <p:cNvSpPr txBox="1"/>
          <p:nvPr/>
        </p:nvSpPr>
        <p:spPr>
          <a:xfrm>
            <a:off x="4195034" y="1876963"/>
            <a:ext cx="1397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Expenditure: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Rp3,621.4 T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77000E9-883E-760C-68E3-9E0D96925928}"/>
              </a:ext>
            </a:extLst>
          </p:cNvPr>
          <p:cNvSpPr/>
          <p:nvPr/>
        </p:nvSpPr>
        <p:spPr>
          <a:xfrm>
            <a:off x="5809491" y="3261380"/>
            <a:ext cx="983233" cy="1564631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76414B-DB7B-52EB-51FB-47AA664A13E8}"/>
              </a:ext>
            </a:extLst>
          </p:cNvPr>
          <p:cNvSpPr txBox="1"/>
          <p:nvPr/>
        </p:nvSpPr>
        <p:spPr>
          <a:xfrm>
            <a:off x="2002365" y="2153962"/>
            <a:ext cx="84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-2.5% PDB</a:t>
            </a:r>
            <a:endParaRPr kumimoji="0" lang="en-ID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4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D90E-F7FF-51E2-9ED8-2C940B60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161E843-7886-62D5-9E02-9D66D9F0E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292814"/>
              </p:ext>
            </p:extLst>
          </p:nvPr>
        </p:nvGraphicFramePr>
        <p:xfrm>
          <a:off x="242392" y="1916576"/>
          <a:ext cx="11611432" cy="310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9FB2EC-DD8B-E25E-609A-A7AC4215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Indonesia Will Continue Economic Transformation by Shifting from Raw Materials to High Value Added Industries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D5C70-0281-4837-25FF-62BBDCCA233B}"/>
              </a:ext>
            </a:extLst>
          </p:cNvPr>
          <p:cNvSpPr/>
          <p:nvPr/>
        </p:nvSpPr>
        <p:spPr>
          <a:xfrm>
            <a:off x="-2" y="1126437"/>
            <a:ext cx="12192001" cy="77980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12DE3-40C3-D95A-CEE8-A67BC7262231}"/>
              </a:ext>
            </a:extLst>
          </p:cNvPr>
          <p:cNvSpPr txBox="1"/>
          <p:nvPr/>
        </p:nvSpPr>
        <p:spPr>
          <a:xfrm>
            <a:off x="920374" y="1263957"/>
            <a:ext cx="103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Downstream Program Successfully Changes Indonesia's Economic 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Longer Raw Materials, Nickel Derivative Exports Increase Compared to Previous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D43EC-7EB4-57B4-3332-C7C82DB66B7F}"/>
              </a:ext>
            </a:extLst>
          </p:cNvPr>
          <p:cNvSpPr txBox="1"/>
          <p:nvPr/>
        </p:nvSpPr>
        <p:spPr>
          <a:xfrm>
            <a:off x="696672" y="3108190"/>
            <a:ext cx="60972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Nickel sulfate exports in 2023 drive export growth. Exports of nickel derivative products continue to increase amid falling nickel prices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35546-2102-73B6-F7CF-1D307FCEE8B4}"/>
              </a:ext>
            </a:extLst>
          </p:cNvPr>
          <p:cNvSpPr txBox="1"/>
          <p:nvPr/>
        </p:nvSpPr>
        <p:spPr>
          <a:xfrm>
            <a:off x="4626817" y="6596390"/>
            <a:ext cx="7227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Trademap</a:t>
            </a:r>
            <a:endParaRPr kumimoji="0" lang="en-ID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hevron 3">
            <a:extLst>
              <a:ext uri="{FF2B5EF4-FFF2-40B4-BE49-F238E27FC236}">
                <a16:creationId xmlns:a16="http://schemas.microsoft.com/office/drawing/2014/main" id="{8BE3A0CB-CCB5-8DBD-D6F4-378A727C2F62}"/>
              </a:ext>
            </a:extLst>
          </p:cNvPr>
          <p:cNvSpPr/>
          <p:nvPr/>
        </p:nvSpPr>
        <p:spPr>
          <a:xfrm>
            <a:off x="242392" y="5019843"/>
            <a:ext cx="1560393" cy="37457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Nickel Ore</a:t>
            </a:r>
          </a:p>
        </p:txBody>
      </p:sp>
      <p:sp>
        <p:nvSpPr>
          <p:cNvPr id="8" name="Chevron 70">
            <a:extLst>
              <a:ext uri="{FF2B5EF4-FFF2-40B4-BE49-F238E27FC236}">
                <a16:creationId xmlns:a16="http://schemas.microsoft.com/office/drawing/2014/main" id="{4C30795A-C207-12A0-7063-7468A7C7EDC3}"/>
              </a:ext>
            </a:extLst>
          </p:cNvPr>
          <p:cNvSpPr/>
          <p:nvPr/>
        </p:nvSpPr>
        <p:spPr>
          <a:xfrm>
            <a:off x="1635474" y="5019842"/>
            <a:ext cx="1560393" cy="37457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MHP, Ni, Co Sulphate</a:t>
            </a:r>
          </a:p>
        </p:txBody>
      </p:sp>
      <p:sp>
        <p:nvSpPr>
          <p:cNvPr id="9" name="Chevron 71">
            <a:extLst>
              <a:ext uri="{FF2B5EF4-FFF2-40B4-BE49-F238E27FC236}">
                <a16:creationId xmlns:a16="http://schemas.microsoft.com/office/drawing/2014/main" id="{8B0B3190-8691-7F8C-6127-8D151331EE5C}"/>
              </a:ext>
            </a:extLst>
          </p:cNvPr>
          <p:cNvSpPr/>
          <p:nvPr/>
        </p:nvSpPr>
        <p:spPr>
          <a:xfrm>
            <a:off x="3030649" y="5018254"/>
            <a:ext cx="2448180" cy="37457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Components and Battery Cells</a:t>
            </a:r>
          </a:p>
        </p:txBody>
      </p:sp>
      <p:sp>
        <p:nvSpPr>
          <p:cNvPr id="10" name="Chevron 72">
            <a:extLst>
              <a:ext uri="{FF2B5EF4-FFF2-40B4-BE49-F238E27FC236}">
                <a16:creationId xmlns:a16="http://schemas.microsoft.com/office/drawing/2014/main" id="{3D145BE4-3E64-0DCB-6064-AC984B9720B7}"/>
              </a:ext>
            </a:extLst>
          </p:cNvPr>
          <p:cNvSpPr/>
          <p:nvPr/>
        </p:nvSpPr>
        <p:spPr>
          <a:xfrm>
            <a:off x="5325714" y="5018254"/>
            <a:ext cx="1560393" cy="37457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Sel, Modul, dan Battery</a:t>
            </a:r>
          </a:p>
        </p:txBody>
      </p:sp>
      <p:sp>
        <p:nvSpPr>
          <p:cNvPr id="11" name="Chevron 84">
            <a:extLst>
              <a:ext uri="{FF2B5EF4-FFF2-40B4-BE49-F238E27FC236}">
                <a16:creationId xmlns:a16="http://schemas.microsoft.com/office/drawing/2014/main" id="{6FD02E2B-AAEF-8829-96A7-9B97899E219D}"/>
              </a:ext>
            </a:extLst>
          </p:cNvPr>
          <p:cNvSpPr/>
          <p:nvPr/>
        </p:nvSpPr>
        <p:spPr>
          <a:xfrm>
            <a:off x="6734036" y="5019841"/>
            <a:ext cx="3541637" cy="37457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 Vehicles, Power Supply, ESS and Infrastructure</a:t>
            </a:r>
          </a:p>
        </p:txBody>
      </p:sp>
      <p:sp>
        <p:nvSpPr>
          <p:cNvPr id="12" name="Chevron 85">
            <a:extLst>
              <a:ext uri="{FF2B5EF4-FFF2-40B4-BE49-F238E27FC236}">
                <a16:creationId xmlns:a16="http://schemas.microsoft.com/office/drawing/2014/main" id="{A8159903-AE27-D749-B0BD-E139B60792E4}"/>
              </a:ext>
            </a:extLst>
          </p:cNvPr>
          <p:cNvSpPr/>
          <p:nvPr/>
        </p:nvSpPr>
        <p:spPr>
          <a:xfrm>
            <a:off x="10123602" y="5019841"/>
            <a:ext cx="1560393" cy="37457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9F6F8-FF95-51C0-9840-B40B6E69F2B8}"/>
              </a:ext>
            </a:extLst>
          </p:cNvPr>
          <p:cNvSpPr txBox="1"/>
          <p:nvPr/>
        </p:nvSpPr>
        <p:spPr>
          <a:xfrm>
            <a:off x="601415" y="5467808"/>
            <a:ext cx="842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Nickel 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F12A1C-FB4C-A806-5294-7009DAE5446F}"/>
              </a:ext>
            </a:extLst>
          </p:cNvPr>
          <p:cNvSpPr txBox="1"/>
          <p:nvPr/>
        </p:nvSpPr>
        <p:spPr>
          <a:xfrm>
            <a:off x="1773349" y="5408130"/>
            <a:ext cx="131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Nickel and Cobalt Sulphate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F3534-165A-A531-6E99-C64EA30C2593}"/>
              </a:ext>
            </a:extLst>
          </p:cNvPr>
          <p:cNvSpPr txBox="1"/>
          <p:nvPr/>
        </p:nvSpPr>
        <p:spPr>
          <a:xfrm>
            <a:off x="3625565" y="5467808"/>
            <a:ext cx="1315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Precursor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E43D9A-3442-31A7-B128-338134231B39}"/>
              </a:ext>
            </a:extLst>
          </p:cNvPr>
          <p:cNvSpPr txBox="1"/>
          <p:nvPr/>
        </p:nvSpPr>
        <p:spPr>
          <a:xfrm>
            <a:off x="5478829" y="5467808"/>
            <a:ext cx="1315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2C719-FB07-D8EE-802C-8E4F7626A799}"/>
              </a:ext>
            </a:extLst>
          </p:cNvPr>
          <p:cNvSpPr txBox="1"/>
          <p:nvPr/>
        </p:nvSpPr>
        <p:spPr>
          <a:xfrm>
            <a:off x="6878804" y="5404747"/>
            <a:ext cx="149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Cell and Pack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6C960-42A6-166C-BAD1-C1B59D27C768}"/>
              </a:ext>
            </a:extLst>
          </p:cNvPr>
          <p:cNvSpPr txBox="1"/>
          <p:nvPr/>
        </p:nvSpPr>
        <p:spPr>
          <a:xfrm>
            <a:off x="7955243" y="5467808"/>
            <a:ext cx="1315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76B7A-CCFC-CBE9-1771-95D348DA14D7}"/>
              </a:ext>
            </a:extLst>
          </p:cNvPr>
          <p:cNvSpPr txBox="1"/>
          <p:nvPr/>
        </p:nvSpPr>
        <p:spPr>
          <a:xfrm>
            <a:off x="8876741" y="5467808"/>
            <a:ext cx="1315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Charging Station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F8C08F-1045-0633-90BA-DCD6ED24C45A}"/>
              </a:ext>
            </a:extLst>
          </p:cNvPr>
          <p:cNvSpPr txBox="1"/>
          <p:nvPr/>
        </p:nvSpPr>
        <p:spPr>
          <a:xfrm>
            <a:off x="10111213" y="5467808"/>
            <a:ext cx="1480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Recycle</a:t>
            </a:r>
          </a:p>
        </p:txBody>
      </p:sp>
      <p:pic>
        <p:nvPicPr>
          <p:cNvPr id="21" name="Picture 8" descr="Transparent Mineral Nickel - Nickel Element, HD Png Download - kindpng">
            <a:extLst>
              <a:ext uri="{FF2B5EF4-FFF2-40B4-BE49-F238E27FC236}">
                <a16:creationId xmlns:a16="http://schemas.microsoft.com/office/drawing/2014/main" id="{E0F4BF92-429D-9916-3903-4140E6A8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1" y="5804349"/>
            <a:ext cx="828781" cy="7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Nickel Sulfate | Business | Sumitomo Metal Mining Co., Ltd.">
            <a:extLst>
              <a:ext uri="{FF2B5EF4-FFF2-40B4-BE49-F238E27FC236}">
                <a16:creationId xmlns:a16="http://schemas.microsoft.com/office/drawing/2014/main" id="{5FFA2CD4-8059-DB31-2AFD-EE31D6D9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87" y="5858202"/>
            <a:ext cx="751768" cy="6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Bubuk charcoal powder / bubuk hitam / bubuk arang bamboo | Shopee Indonesia">
            <a:extLst>
              <a:ext uri="{FF2B5EF4-FFF2-40B4-BE49-F238E27FC236}">
                <a16:creationId xmlns:a16="http://schemas.microsoft.com/office/drawing/2014/main" id="{A48DC1E6-6C0D-AAE7-C9FD-DDCB234C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85" y="5667386"/>
            <a:ext cx="914258" cy="7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D84363EF-6AC8-4A53-620F-AF4F6EB92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91" y="5784175"/>
            <a:ext cx="833284" cy="718591"/>
          </a:xfrm>
          <a:prstGeom prst="rect">
            <a:avLst/>
          </a:prstGeom>
        </p:spPr>
      </p:pic>
      <p:pic>
        <p:nvPicPr>
          <p:cNvPr id="25" name="Picture 24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A929C298-0B59-7AB3-03EA-391954CD9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96" y="5832832"/>
            <a:ext cx="1206500" cy="698500"/>
          </a:xfrm>
          <a:prstGeom prst="rect">
            <a:avLst/>
          </a:prstGeom>
        </p:spPr>
      </p:pic>
      <p:pic>
        <p:nvPicPr>
          <p:cNvPr id="26" name="Picture 25" descr="A close-up of a server&#10;&#10;Description automatically generated with medium confidence">
            <a:extLst>
              <a:ext uri="{FF2B5EF4-FFF2-40B4-BE49-F238E27FC236}">
                <a16:creationId xmlns:a16="http://schemas.microsoft.com/office/drawing/2014/main" id="{E7AE31EE-3A70-3BC3-65C4-F3AE92AF84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31" y="5803147"/>
            <a:ext cx="265210" cy="629872"/>
          </a:xfrm>
          <a:prstGeom prst="rect">
            <a:avLst/>
          </a:prstGeom>
        </p:spPr>
      </p:pic>
      <p:pic>
        <p:nvPicPr>
          <p:cNvPr id="27" name="Picture 26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BF863171-BA7D-61DA-04C2-786D1F2BC5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8" y="5822231"/>
            <a:ext cx="241759" cy="633576"/>
          </a:xfrm>
          <a:prstGeom prst="rect">
            <a:avLst/>
          </a:prstGeom>
        </p:spPr>
      </p:pic>
      <p:pic>
        <p:nvPicPr>
          <p:cNvPr id="28" name="Picture 14" descr="Canadian company claims it can 100% recycle Lithium Batteries – Advanced  Waste Solutions">
            <a:extLst>
              <a:ext uri="{FF2B5EF4-FFF2-40B4-BE49-F238E27FC236}">
                <a16:creationId xmlns:a16="http://schemas.microsoft.com/office/drawing/2014/main" id="{42AB002F-E4DE-B5D2-5DCB-6963803C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184" y="5719378"/>
            <a:ext cx="734798" cy="7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65305"/>
      </p:ext>
    </p:extLst>
  </p:cSld>
  <p:clrMapOvr>
    <a:masterClrMapping/>
  </p:clrMapOvr>
</p:sld>
</file>

<file path=ppt/theme/theme1.xml><?xml version="1.0" encoding="utf-8"?>
<a:theme xmlns:a="http://schemas.openxmlformats.org/drawingml/2006/main" name="3_D2 Marves_Neww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2 Marves_Neww" id="{CF5C51F7-01E3-1843-B95E-A88F43F3C614}" vid="{1FC0152F-43D8-474F-AC19-D2321C15A7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rospera 2023-2026">
    <a:dk1>
      <a:sysClr val="windowText" lastClr="000000"/>
    </a:dk1>
    <a:lt1>
      <a:srgbClr val="FFFFFF"/>
    </a:lt1>
    <a:dk2>
      <a:srgbClr val="1F3334"/>
    </a:dk2>
    <a:lt2>
      <a:srgbClr val="FFFFFF"/>
    </a:lt2>
    <a:accent1>
      <a:srgbClr val="20AAC8"/>
    </a:accent1>
    <a:accent2>
      <a:srgbClr val="095E7F"/>
    </a:accent2>
    <a:accent3>
      <a:srgbClr val="45985A"/>
    </a:accent3>
    <a:accent4>
      <a:srgbClr val="C2204D"/>
    </a:accent4>
    <a:accent5>
      <a:srgbClr val="FED009"/>
    </a:accent5>
    <a:accent6>
      <a:srgbClr val="7D4182"/>
    </a:accent6>
    <a:hlink>
      <a:srgbClr val="095E7F"/>
    </a:hlink>
    <a:folHlink>
      <a:srgbClr val="FBB117"/>
    </a:folHlink>
  </a:clrScheme>
  <a:fontScheme name="Prospera">
    <a:majorFont>
      <a:latin typeface="Georgi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3296</TotalTime>
  <Words>1563</Words>
  <Application>Microsoft Office PowerPoint</Application>
  <PresentationFormat>Widescreen</PresentationFormat>
  <Paragraphs>308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Arial Nova</vt:lpstr>
      <vt:lpstr>Arial Nova Cond</vt:lpstr>
      <vt:lpstr>BLKFort-Bold</vt:lpstr>
      <vt:lpstr>Calibri</vt:lpstr>
      <vt:lpstr>Calibri Light</vt:lpstr>
      <vt:lpstr>Open sans</vt:lpstr>
      <vt:lpstr>Tahoma</vt:lpstr>
      <vt:lpstr>Trebuchet MS</vt:lpstr>
      <vt:lpstr>Wingdings</vt:lpstr>
      <vt:lpstr>3_D2 Marves_Neww</vt:lpstr>
      <vt:lpstr>Indonesia’s Economic Prospects and Challenges: The Role of Private Sector in Achieving Golden Indonesia 2045</vt:lpstr>
      <vt:lpstr>Achieving the Golden Indonesia Vision 2045: Indonesia Needs High Economic Growth—The Next 5 to 10 Years Are Key</vt:lpstr>
      <vt:lpstr>To Achieve Its Economic Growth Target, Indonesia Must Navigate Various Short-Term Global Economic Challenges</vt:lpstr>
      <vt:lpstr>The Impact of Trump's Policies on the Indonesian Economy: Opportunities for Indonesia, Conditional on Capturing Investment Relocations by Improving the Ease of Doing Business</vt:lpstr>
      <vt:lpstr>At the Same Time, Indonesia is Also Facing Medium-term Challenges</vt:lpstr>
      <vt:lpstr>Despite Facing Various Challenges, Indonesia's Economy is Expected to Remain Strong</vt:lpstr>
      <vt:lpstr>Indonesia Is One of the Less Vulnerable Countries in the World: Low Inflation, Budget Deficit, and Government Debt</vt:lpstr>
      <vt:lpstr>Indonesia Will Continue to Implement Fiscal Discipline While Increasing Productive Spending</vt:lpstr>
      <vt:lpstr>Indonesia Will Continue Economic Transformation by Shifting from Raw Materials to High Value Added Industries</vt:lpstr>
      <vt:lpstr>Strong Commitment from the President in Reform and Achieving the Vision of Golden Indonesia 2045</vt:lpstr>
      <vt:lpstr>Declining Purchasing Power, Especially Among the Lower-Middle Class – Need to Create More Formal Jobs</vt:lpstr>
      <vt:lpstr>To Grow Higher, Improvement in Economic Efficiency is Needed</vt:lpstr>
      <vt:lpstr>Budget Efficiency Measures are Implemented to Improve Spending Quality and Enhance The Multiplier Effect on The Local Economy</vt:lpstr>
      <vt:lpstr>The Role of the Private Sector is Crucial in Driving Economic Growth and Creating Job Opportunities: Government Alone is Not Enough</vt:lpstr>
      <vt:lpstr>Ease of Doing Business and Business Climate Must Be Improved</vt:lpstr>
      <vt:lpstr>Efficiency and Governance Improvements Can Be Accelerated by Continuing the Ongoing Digitalization Program</vt:lpstr>
      <vt:lpstr>Closing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 Program Prioritas Tahun 2024 Sektor Kelautan dan Perikanan</dc:title>
  <dc:creator>Muhammad Hafizh Ghifari Azizi</dc:creator>
  <cp:lastModifiedBy>septian Hario Seto</cp:lastModifiedBy>
  <cp:revision>21</cp:revision>
  <dcterms:created xsi:type="dcterms:W3CDTF">2024-07-01T23:35:59Z</dcterms:created>
  <dcterms:modified xsi:type="dcterms:W3CDTF">2025-02-18T01:58:38Z</dcterms:modified>
</cp:coreProperties>
</file>